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386" r:id="rId2"/>
    <p:sldId id="385" r:id="rId3"/>
    <p:sldId id="260" r:id="rId4"/>
    <p:sldId id="287" r:id="rId5"/>
    <p:sldId id="289" r:id="rId6"/>
    <p:sldId id="290" r:id="rId7"/>
    <p:sldId id="292" r:id="rId8"/>
    <p:sldId id="293" r:id="rId9"/>
    <p:sldId id="291" r:id="rId10"/>
    <p:sldId id="383" r:id="rId11"/>
    <p:sldId id="384" r:id="rId12"/>
    <p:sldId id="294" r:id="rId13"/>
    <p:sldId id="387"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4" r:id="rId32"/>
    <p:sldId id="312" r:id="rId33"/>
    <p:sldId id="313"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804"/>
    <a:srgbClr val="0C5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23" autoAdjust="0"/>
  </p:normalViewPr>
  <p:slideViewPr>
    <p:cSldViewPr>
      <p:cViewPr varScale="1">
        <p:scale>
          <a:sx n="46" d="100"/>
          <a:sy n="46" d="100"/>
        </p:scale>
        <p:origin x="-65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64085163"/>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baidu.com/s?wd=%E5%B7%A5%E4%BD%9C%E9%A2%91%E7%8E%87&amp;tn=44039180_cpr&amp;fenlei=mv6quAkxTZn0IZRqIHckPjm4nH00T1Y3rHRvmWcYmHb1Pjm4n1b40ZwV5Hcvrjm3rH6sPfKWUMw85HfYnjn4nH6sgvPsT6KdThsqpZwYTjCEQLGCpyw9Uz4Bmy-bIi4WUvYETgN-TLwGUv3EPHRkn1D1rHm"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www.baidu.com/s?wd=%E6%97%B6%E9%92%9F%E9%A2%91%E7%8E%87&amp;tn=44039180_cpr&amp;fenlei=mv6quAkxTZn0IZRqIHckPjm4nH00T1Y3rHRvmWcYmHb1Pjm4n1b40ZwV5Hcvrjm3rH6sPfKWUMw85HfYnjn4nH6sgvPsT6KdThsqpZwYTjCEQLGCpyw9Uz4Bmy-bIi4WUvYETgN-TLwGUv3EPHRkn1D1rHm" TargetMode="External"/><Relationship Id="rId4" Type="http://schemas.openxmlformats.org/officeDocument/2006/relationships/hyperlink" Target="http://www.baidu.com/s?wd=%E6%98%BE%E5%AD%98%E9%80%9F%E5%BA%A6&amp;tn=44039180_cpr&amp;fenlei=mv6quAkxTZn0IZRqIHckPjm4nH00T1Y3rHRvmWcYmHb1Pjm4n1b40ZwV5Hcvrjm3rH6sPfKWUMw85HfYnjn4nH6sgvPsT6KdThsqpZwYTjCEQLGCpyw9Uz4Bmy-bIi4WUvYETgN-TLwGUv3EPHRkn1D1rH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xiazai.zol.com.cn/detail/44/432854.s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F06F32CD-C89A-4CCE-A708-C38341736EDD}" type="slidenum">
              <a:rPr lang="en-US" altLang="zh-CN" smtClean="0">
                <a:latin typeface="Arial" pitchFamily="34" charset="0"/>
              </a:rPr>
              <a:pPr eaLnBrk="1" hangingPunct="1"/>
              <a:t>2</a:t>
            </a:fld>
            <a:endParaRPr lang="en-US" altLang="zh-CN" smtClean="0">
              <a:latin typeface="Arial" pitchFamily="34" charset="0"/>
            </a:endParaRPr>
          </a:p>
        </p:txBody>
      </p:sp>
      <p:sp>
        <p:nvSpPr>
          <p:cNvPr id="159747" name="Rectangle 2"/>
          <p:cNvSpPr>
            <a:spLocks noGrp="1" noRot="1" noChangeAspect="1" noChangeArrowheads="1" noTextEdit="1"/>
          </p:cNvSpPr>
          <p:nvPr>
            <p:ph type="sldImg"/>
          </p:nvPr>
        </p:nvSpPr>
        <p:spPr>
          <a:xfrm>
            <a:off x="381000" y="685800"/>
            <a:ext cx="6096000" cy="3429000"/>
          </a:xfrm>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41D7F930-AC21-4DF9-8D0D-A50BDB5EFBE2}" type="slidenum">
              <a:rPr lang="en-US" altLang="zh-CN" smtClean="0">
                <a:latin typeface="Arial" pitchFamily="34" charset="0"/>
              </a:rPr>
              <a:pPr eaLnBrk="1" hangingPunct="1"/>
              <a:t>17</a:t>
            </a:fld>
            <a:endParaRPr lang="en-US" altLang="zh-CN" smtClean="0">
              <a:latin typeface="Arial" pitchFamily="34" charset="0"/>
            </a:endParaRPr>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05B42318-7E98-412B-977F-1C35188462CE}" type="slidenum">
              <a:rPr lang="en-US" altLang="zh-CN" smtClean="0">
                <a:latin typeface="Arial" pitchFamily="34" charset="0"/>
              </a:rPr>
              <a:pPr eaLnBrk="1" hangingPunct="1"/>
              <a:t>18</a:t>
            </a:fld>
            <a:endParaRPr lang="en-US" altLang="zh-CN" smtClean="0">
              <a:latin typeface="Arial" pitchFamily="34" charset="0"/>
            </a:endParaRPr>
          </a:p>
        </p:txBody>
      </p:sp>
      <p:sp>
        <p:nvSpPr>
          <p:cNvPr id="271363" name="Rectangle 2"/>
          <p:cNvSpPr>
            <a:spLocks noGrp="1" noRot="1" noChangeAspect="1" noChangeArrowheads="1" noTextEdit="1"/>
          </p:cNvSpPr>
          <p:nvPr>
            <p:ph type="sldImg"/>
          </p:nvPr>
        </p:nvSpPr>
        <p:spPr>
          <a:xfrm>
            <a:off x="381000" y="685800"/>
            <a:ext cx="6096000" cy="3429000"/>
          </a:xfrm>
          <a:ln/>
        </p:spPr>
      </p:sp>
      <p:sp>
        <p:nvSpPr>
          <p:cNvPr id="271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9DE6CAF3-F404-43AB-8976-0C708F585622}" type="slidenum">
              <a:rPr lang="en-US" altLang="zh-CN" smtClean="0">
                <a:latin typeface="Arial" pitchFamily="34" charset="0"/>
              </a:rPr>
              <a:pPr eaLnBrk="1" hangingPunct="1"/>
              <a:t>19</a:t>
            </a:fld>
            <a:endParaRPr lang="en-US" altLang="zh-CN" smtClean="0">
              <a:latin typeface="Arial" pitchFamily="34" charset="0"/>
            </a:endParaRPr>
          </a:p>
        </p:txBody>
      </p:sp>
      <p:sp>
        <p:nvSpPr>
          <p:cNvPr id="272387" name="Rectangle 2"/>
          <p:cNvSpPr>
            <a:spLocks noGrp="1" noRot="1" noChangeAspect="1" noChangeArrowheads="1" noTextEdit="1"/>
          </p:cNvSpPr>
          <p:nvPr>
            <p:ph type="sldImg"/>
          </p:nvPr>
        </p:nvSpPr>
        <p:spPr>
          <a:xfrm>
            <a:off x="381000" y="685800"/>
            <a:ext cx="6096000" cy="3429000"/>
          </a:xfrm>
          <a:ln/>
        </p:spPr>
      </p:sp>
      <p:sp>
        <p:nvSpPr>
          <p:cNvPr id="272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CBAA380A-1F26-4E8A-866C-17A8C5A2DE3E}" type="slidenum">
              <a:rPr lang="en-US" altLang="zh-CN" smtClean="0">
                <a:latin typeface="Arial" pitchFamily="34" charset="0"/>
              </a:rPr>
              <a:pPr eaLnBrk="1" hangingPunct="1"/>
              <a:t>20</a:t>
            </a:fld>
            <a:endParaRPr lang="en-US" altLang="zh-CN" smtClean="0">
              <a:latin typeface="Arial" pitchFamily="34" charset="0"/>
            </a:endParaRPr>
          </a:p>
        </p:txBody>
      </p:sp>
      <p:sp>
        <p:nvSpPr>
          <p:cNvPr id="273411" name="Rectangle 2"/>
          <p:cNvSpPr>
            <a:spLocks noGrp="1" noRot="1" noChangeAspect="1" noChangeArrowheads="1" noTextEdit="1"/>
          </p:cNvSpPr>
          <p:nvPr>
            <p:ph type="sldImg"/>
          </p:nvPr>
        </p:nvSpPr>
        <p:spPr>
          <a:xfrm>
            <a:off x="381000" y="685800"/>
            <a:ext cx="6096000" cy="3429000"/>
          </a:xfrm>
          <a:ln/>
        </p:spPr>
      </p:sp>
      <p:sp>
        <p:nvSpPr>
          <p:cNvPr id="273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69B88D62-906A-4453-AA6C-8608C4DEA081}" type="slidenum">
              <a:rPr lang="en-US" altLang="zh-CN" smtClean="0">
                <a:latin typeface="Arial" pitchFamily="34" charset="0"/>
              </a:rPr>
              <a:pPr eaLnBrk="1" hangingPunct="1"/>
              <a:t>21</a:t>
            </a:fld>
            <a:endParaRPr lang="en-US" altLang="zh-CN" smtClean="0">
              <a:latin typeface="Arial" pitchFamily="34" charset="0"/>
            </a:endParaRPr>
          </a:p>
        </p:txBody>
      </p:sp>
      <p:sp>
        <p:nvSpPr>
          <p:cNvPr id="274435" name="Rectangle 2"/>
          <p:cNvSpPr>
            <a:spLocks noGrp="1" noRot="1" noChangeAspect="1" noChangeArrowheads="1" noTextEdit="1"/>
          </p:cNvSpPr>
          <p:nvPr>
            <p:ph type="sldImg"/>
          </p:nvPr>
        </p:nvSpPr>
        <p:spPr>
          <a:xfrm>
            <a:off x="381000" y="685800"/>
            <a:ext cx="6096000" cy="3429000"/>
          </a:xfrm>
          <a:ln/>
        </p:spPr>
      </p:sp>
      <p:sp>
        <p:nvSpPr>
          <p:cNvPr id="274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itchFamily="34" charset="0"/>
              </a:rPr>
              <a:t>Perspecta</a:t>
            </a:r>
            <a:r>
              <a:rPr lang="zh-CN" altLang="en-US" smtClean="0">
                <a:latin typeface="Arial" pitchFamily="34" charset="0"/>
              </a:rPr>
              <a:t>可能是扫描体</a:t>
            </a:r>
            <a:r>
              <a:rPr lang="en-US" altLang="zh-CN" smtClean="0">
                <a:latin typeface="Arial" pitchFamily="34" charset="0"/>
              </a:rPr>
              <a:t>3D</a:t>
            </a:r>
            <a:r>
              <a:rPr lang="zh-CN" altLang="en-US" smtClean="0">
                <a:latin typeface="Arial" pitchFamily="34" charset="0"/>
              </a:rPr>
              <a:t>显示领域最令人瞩目的成就了，它采用的是一种柱面轴心旋转外加空间投影的结构，如下图所示，与</a:t>
            </a:r>
            <a:r>
              <a:rPr lang="en-US" altLang="zh-CN" smtClean="0">
                <a:latin typeface="Arial" pitchFamily="34" charset="0"/>
              </a:rPr>
              <a:t>Felix3D</a:t>
            </a:r>
            <a:r>
              <a:rPr lang="zh-CN" altLang="en-US" smtClean="0">
                <a:latin typeface="Arial" pitchFamily="34" charset="0"/>
              </a:rPr>
              <a:t>不同，它的旋转结构更简单，就一个由马达带动的直立投影屏，这个屏的旋转频率可高达</a:t>
            </a:r>
            <a:r>
              <a:rPr lang="en-US" altLang="zh-CN" smtClean="0">
                <a:latin typeface="Arial" pitchFamily="34" charset="0"/>
              </a:rPr>
              <a:t>730rpm</a:t>
            </a:r>
            <a:r>
              <a:rPr lang="zh-CN" altLang="en-US" smtClean="0">
                <a:latin typeface="Arial" pitchFamily="34" charset="0"/>
              </a:rPr>
              <a:t>，它由很薄的半透明塑料做成。当需要显示一个</a:t>
            </a:r>
            <a:r>
              <a:rPr lang="en-US" altLang="zh-CN" smtClean="0">
                <a:latin typeface="Arial" pitchFamily="34" charset="0"/>
              </a:rPr>
              <a:t>3D</a:t>
            </a:r>
            <a:r>
              <a:rPr lang="zh-CN" altLang="en-US" smtClean="0">
                <a:latin typeface="Arial" pitchFamily="34" charset="0"/>
              </a:rPr>
              <a:t>物体时，</a:t>
            </a:r>
            <a:r>
              <a:rPr lang="en-US" altLang="zh-CN" smtClean="0">
                <a:latin typeface="Arial" pitchFamily="34" charset="0"/>
              </a:rPr>
              <a:t>Perspecta</a:t>
            </a:r>
            <a:r>
              <a:rPr lang="zh-CN" altLang="en-US" smtClean="0">
                <a:latin typeface="Arial" pitchFamily="34" charset="0"/>
              </a:rPr>
              <a:t>将首先通过软件生成这个物体的</a:t>
            </a:r>
            <a:r>
              <a:rPr lang="en-US" altLang="zh-CN" smtClean="0">
                <a:latin typeface="Arial" pitchFamily="34" charset="0"/>
              </a:rPr>
              <a:t>198</a:t>
            </a:r>
            <a:r>
              <a:rPr lang="zh-CN" altLang="en-US" smtClean="0">
                <a:latin typeface="Arial" pitchFamily="34" charset="0"/>
              </a:rPr>
              <a:t>张剖面图</a:t>
            </a:r>
            <a:r>
              <a:rPr lang="en-US" altLang="zh-CN" smtClean="0">
                <a:latin typeface="Arial" pitchFamily="34" charset="0"/>
              </a:rPr>
              <a:t>(</a:t>
            </a:r>
            <a:r>
              <a:rPr lang="zh-CN" altLang="en-US" smtClean="0">
                <a:latin typeface="Arial" pitchFamily="34" charset="0"/>
              </a:rPr>
              <a:t>沿</a:t>
            </a:r>
            <a:r>
              <a:rPr lang="en-US" altLang="zh-CN" smtClean="0">
                <a:latin typeface="Arial" pitchFamily="34" charset="0"/>
              </a:rPr>
              <a:t>Z</a:t>
            </a:r>
            <a:r>
              <a:rPr lang="zh-CN" altLang="en-US" smtClean="0">
                <a:latin typeface="Arial" pitchFamily="34" charset="0"/>
              </a:rPr>
              <a:t>轴旋转，平均每旋转</a:t>
            </a:r>
            <a:r>
              <a:rPr lang="en-US" altLang="zh-CN" smtClean="0">
                <a:latin typeface="Arial" pitchFamily="34" charset="0"/>
              </a:rPr>
              <a:t>2°</a:t>
            </a:r>
            <a:r>
              <a:rPr lang="zh-CN" altLang="en-US" smtClean="0">
                <a:latin typeface="Arial" pitchFamily="34" charset="0"/>
              </a:rPr>
              <a:t>不到截取一张垂直于</a:t>
            </a:r>
            <a:r>
              <a:rPr lang="en-US" altLang="zh-CN" smtClean="0">
                <a:latin typeface="Arial" pitchFamily="34" charset="0"/>
              </a:rPr>
              <a:t>X-Y</a:t>
            </a:r>
            <a:r>
              <a:rPr lang="zh-CN" altLang="en-US" smtClean="0">
                <a:latin typeface="Arial" pitchFamily="34" charset="0"/>
              </a:rPr>
              <a:t>平面的纵向剖面</a:t>
            </a:r>
            <a:r>
              <a:rPr lang="en-US" altLang="zh-CN" smtClean="0">
                <a:latin typeface="Arial" pitchFamily="34" charset="0"/>
              </a:rPr>
              <a:t>)</a:t>
            </a:r>
            <a:r>
              <a:rPr lang="zh-CN" altLang="en-US" smtClean="0">
                <a:latin typeface="Arial" pitchFamily="34" charset="0"/>
              </a:rPr>
              <a:t>，每张剖面分辨率为</a:t>
            </a:r>
            <a:r>
              <a:rPr lang="en-US" altLang="zh-CN" smtClean="0">
                <a:latin typeface="Arial" pitchFamily="34" charset="0"/>
              </a:rPr>
              <a:t>798×798</a:t>
            </a:r>
            <a:r>
              <a:rPr lang="zh-CN" altLang="en-US" smtClean="0">
                <a:latin typeface="Arial" pitchFamily="34" charset="0"/>
              </a:rPr>
              <a:t>象素，投影屏平均每旋转</a:t>
            </a:r>
            <a:r>
              <a:rPr lang="en-US" altLang="zh-CN" smtClean="0">
                <a:latin typeface="Arial" pitchFamily="34" charset="0"/>
              </a:rPr>
              <a:t>2°</a:t>
            </a:r>
            <a:r>
              <a:rPr lang="zh-CN" altLang="en-US" smtClean="0">
                <a:latin typeface="Arial" pitchFamily="34" charset="0"/>
              </a:rPr>
              <a:t>不到，</a:t>
            </a:r>
            <a:r>
              <a:rPr lang="en-US" altLang="zh-CN" smtClean="0">
                <a:latin typeface="Arial" pitchFamily="34" charset="0"/>
              </a:rPr>
              <a:t>Perspecta</a:t>
            </a:r>
            <a:r>
              <a:rPr lang="zh-CN" altLang="en-US" smtClean="0">
                <a:latin typeface="Arial" pitchFamily="34" charset="0"/>
              </a:rPr>
              <a:t>便换一张剖面图投影在屏上，当投影屏高速旋转、多个剖面被轮流高速投影到屏上时，我们便会发现，一个可以全方位观察的自然的</a:t>
            </a:r>
            <a:r>
              <a:rPr lang="en-US" altLang="zh-CN" smtClean="0">
                <a:latin typeface="Arial" pitchFamily="34" charset="0"/>
              </a:rPr>
              <a:t>3D</a:t>
            </a:r>
            <a:r>
              <a:rPr lang="zh-CN" altLang="en-US" smtClean="0">
                <a:latin typeface="Arial" pitchFamily="34" charset="0"/>
              </a:rPr>
              <a:t>物体出现了！</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C06CCBAB-DA16-4DEB-BC4A-732745AF585B}" type="slidenum">
              <a:rPr lang="en-US" altLang="zh-CN" smtClean="0">
                <a:latin typeface="Arial" pitchFamily="34" charset="0"/>
              </a:rPr>
              <a:pPr eaLnBrk="1" hangingPunct="1"/>
              <a:t>22</a:t>
            </a:fld>
            <a:endParaRPr lang="en-US" altLang="zh-CN" smtClean="0">
              <a:latin typeface="Arial" pitchFamily="34" charset="0"/>
            </a:endParaRPr>
          </a:p>
        </p:txBody>
      </p:sp>
      <p:sp>
        <p:nvSpPr>
          <p:cNvPr id="275459" name="Rectangle 2"/>
          <p:cNvSpPr>
            <a:spLocks noGrp="1" noRot="1" noChangeAspect="1" noChangeArrowheads="1" noTextEdit="1"/>
          </p:cNvSpPr>
          <p:nvPr>
            <p:ph type="sldImg"/>
          </p:nvPr>
        </p:nvSpPr>
        <p:spPr>
          <a:xfrm>
            <a:off x="381000" y="685800"/>
            <a:ext cx="6096000" cy="3429000"/>
          </a:xfrm>
          <a:ln/>
        </p:spPr>
      </p:sp>
      <p:sp>
        <p:nvSpPr>
          <p:cNvPr id="275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59F97134-1964-440B-8F68-37760CA5CDF2}" type="slidenum">
              <a:rPr lang="en-US" altLang="zh-CN" smtClean="0">
                <a:latin typeface="Arial" pitchFamily="34" charset="0"/>
              </a:rPr>
              <a:pPr eaLnBrk="1" hangingPunct="1"/>
              <a:t>23</a:t>
            </a:fld>
            <a:endParaRPr lang="en-US" altLang="zh-CN" smtClean="0">
              <a:latin typeface="Arial" pitchFamily="34" charset="0"/>
            </a:endParaRPr>
          </a:p>
        </p:txBody>
      </p:sp>
      <p:sp>
        <p:nvSpPr>
          <p:cNvPr id="276483" name="Rectangle 2"/>
          <p:cNvSpPr>
            <a:spLocks noGrp="1" noRot="1" noChangeAspect="1" noChangeArrowheads="1" noTextEdit="1"/>
          </p:cNvSpPr>
          <p:nvPr>
            <p:ph type="sldImg"/>
          </p:nvPr>
        </p:nvSpPr>
        <p:spPr>
          <a:xfrm>
            <a:off x="381000" y="685800"/>
            <a:ext cx="6096000" cy="3429000"/>
          </a:xfrm>
          <a:ln/>
        </p:spPr>
      </p:sp>
      <p:sp>
        <p:nvSpPr>
          <p:cNvPr id="276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2258040C-61CA-4B53-AD7F-65F388453480}" type="slidenum">
              <a:rPr lang="en-US" altLang="zh-CN" smtClean="0">
                <a:latin typeface="Arial" pitchFamily="34" charset="0"/>
              </a:rPr>
              <a:pPr eaLnBrk="1" hangingPunct="1"/>
              <a:t>24</a:t>
            </a:fld>
            <a:endParaRPr lang="en-US" altLang="zh-CN" smtClean="0">
              <a:latin typeface="Arial" pitchFamily="34" charset="0"/>
            </a:endParaRPr>
          </a:p>
        </p:txBody>
      </p:sp>
      <p:sp>
        <p:nvSpPr>
          <p:cNvPr id="277507" name="Rectangle 2"/>
          <p:cNvSpPr>
            <a:spLocks noGrp="1" noRot="1" noChangeAspect="1" noChangeArrowheads="1" noTextEdit="1"/>
          </p:cNvSpPr>
          <p:nvPr>
            <p:ph type="sldImg"/>
          </p:nvPr>
        </p:nvSpPr>
        <p:spPr>
          <a:xfrm>
            <a:off x="381000" y="685800"/>
            <a:ext cx="6096000" cy="3429000"/>
          </a:xfrm>
          <a:ln/>
        </p:spPr>
      </p:sp>
      <p:sp>
        <p:nvSpPr>
          <p:cNvPr id="277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dirty="0" smtClean="0">
                <a:latin typeface="Arial" pitchFamily="34" charset="0"/>
              </a:rPr>
              <a:t>液体生长</a:t>
            </a:r>
            <a:r>
              <a:rPr lang="en-US" altLang="zh-CN" b="1" dirty="0" smtClean="0">
                <a:latin typeface="Arial" pitchFamily="34" charset="0"/>
              </a:rPr>
              <a:t>3D</a:t>
            </a:r>
            <a:r>
              <a:rPr lang="zh-CN" altLang="en-US" b="1" dirty="0" smtClean="0">
                <a:latin typeface="Arial" pitchFamily="34" charset="0"/>
              </a:rPr>
              <a:t>打印技术获</a:t>
            </a:r>
            <a:r>
              <a:rPr lang="en-US" altLang="zh-CN" b="1" dirty="0" smtClean="0">
                <a:latin typeface="Arial" pitchFamily="34" charset="0"/>
              </a:rPr>
              <a:t>1</a:t>
            </a:r>
            <a:r>
              <a:rPr lang="zh-CN" altLang="en-US" b="1" dirty="0" smtClean="0">
                <a:latin typeface="Arial" pitchFamily="34" charset="0"/>
              </a:rPr>
              <a:t>亿美元融资 谷歌领投  </a:t>
            </a:r>
            <a:r>
              <a:rPr lang="en-US" altLang="zh-CN" b="1" dirty="0" smtClean="0">
                <a:latin typeface="Arial" pitchFamily="34" charset="0"/>
              </a:rPr>
              <a:t>2015</a:t>
            </a:r>
            <a:r>
              <a:rPr lang="zh-CN" altLang="en-US" b="1" dirty="0" smtClean="0">
                <a:latin typeface="Arial" pitchFamily="34" charset="0"/>
              </a:rPr>
              <a:t>年</a:t>
            </a:r>
            <a:r>
              <a:rPr lang="en-US" altLang="zh-CN" b="1" dirty="0" smtClean="0">
                <a:latin typeface="Arial" pitchFamily="34" charset="0"/>
              </a:rPr>
              <a:t>10</a:t>
            </a:r>
            <a:r>
              <a:rPr lang="zh-CN" altLang="en-US" b="1" dirty="0" smtClean="0">
                <a:latin typeface="Arial" pitchFamily="34" charset="0"/>
              </a:rPr>
              <a:t>新闻</a:t>
            </a:r>
            <a:endParaRPr lang="en-US" altLang="zh-CN" b="1" dirty="0" smtClean="0">
              <a:latin typeface="Arial" pitchFamily="34" charset="0"/>
            </a:endParaRPr>
          </a:p>
          <a:p>
            <a:pPr eaLnBrk="1" hangingPunct="1"/>
            <a:endParaRPr lang="en-US" altLang="zh-CN" b="1" dirty="0" smtClean="0">
              <a:latin typeface="Arial" pitchFamily="34" charset="0"/>
            </a:endParaRPr>
          </a:p>
          <a:p>
            <a:r>
              <a:rPr lang="zh-CN" altLang="en-US" dirty="0" smtClean="0">
                <a:latin typeface="Arial" pitchFamily="34" charset="0"/>
              </a:rPr>
              <a:t>北卡罗来纳州大学的科学家们已在著名学术期刊</a:t>
            </a:r>
            <a:r>
              <a:rPr lang="en-US" altLang="zh-CN" dirty="0" smtClean="0">
                <a:latin typeface="Arial" pitchFamily="34" charset="0"/>
              </a:rPr>
              <a:t>《</a:t>
            </a:r>
            <a:r>
              <a:rPr lang="zh-CN" altLang="en-US" dirty="0" smtClean="0">
                <a:latin typeface="Arial" pitchFamily="34" charset="0"/>
              </a:rPr>
              <a:t>科学</a:t>
            </a:r>
            <a:r>
              <a:rPr lang="en-US" altLang="zh-CN" dirty="0" smtClean="0">
                <a:latin typeface="Arial" pitchFamily="34" charset="0"/>
              </a:rPr>
              <a:t>》(Science)</a:t>
            </a:r>
            <a:r>
              <a:rPr lang="zh-CN" altLang="en-US" dirty="0" smtClean="0">
                <a:latin typeface="Arial" pitchFamily="34" charset="0"/>
              </a:rPr>
              <a:t>上发表了相关文章，并把这种技术成为“连续液面生长”</a:t>
            </a:r>
            <a:r>
              <a:rPr lang="en-US" altLang="zh-CN" dirty="0" smtClean="0">
                <a:latin typeface="Arial" pitchFamily="34" charset="0"/>
              </a:rPr>
              <a:t>(Continuous Liquid Interface Production</a:t>
            </a:r>
            <a:r>
              <a:rPr lang="zh-CN" altLang="en-US" dirty="0" smtClean="0">
                <a:latin typeface="Arial" pitchFamily="34" charset="0"/>
              </a:rPr>
              <a:t>，简称</a:t>
            </a:r>
            <a:r>
              <a:rPr lang="en-US" altLang="zh-CN" dirty="0" smtClean="0">
                <a:latin typeface="Arial" pitchFamily="34" charset="0"/>
              </a:rPr>
              <a:t>CLIP)</a:t>
            </a:r>
            <a:r>
              <a:rPr lang="zh-CN" altLang="en-US" dirty="0" smtClean="0">
                <a:latin typeface="Arial" pitchFamily="34" charset="0"/>
              </a:rPr>
              <a:t>。</a:t>
            </a:r>
            <a:r>
              <a:rPr lang="en-US" altLang="zh-CN" dirty="0" smtClean="0">
                <a:latin typeface="Arial" pitchFamily="34" charset="0"/>
              </a:rPr>
              <a:t>Carbon3D</a:t>
            </a:r>
            <a:r>
              <a:rPr lang="zh-CN" altLang="en-US" dirty="0" smtClean="0">
                <a:latin typeface="Arial" pitchFamily="34" charset="0"/>
              </a:rPr>
              <a:t>公司已经开始准备出售据此原理工作的</a:t>
            </a:r>
            <a:r>
              <a:rPr lang="en-US" altLang="zh-CN" dirty="0" smtClean="0">
                <a:latin typeface="Arial" pitchFamily="34" charset="0"/>
              </a:rPr>
              <a:t>3D</a:t>
            </a:r>
            <a:r>
              <a:rPr lang="zh-CN" altLang="en-US" dirty="0" smtClean="0">
                <a:latin typeface="Arial" pitchFamily="34" charset="0"/>
              </a:rPr>
              <a:t>打印机。</a:t>
            </a:r>
          </a:p>
          <a:p>
            <a:r>
              <a:rPr lang="zh-CN" altLang="en-US" dirty="0" smtClean="0">
                <a:latin typeface="Arial" pitchFamily="34" charset="0"/>
              </a:rPr>
              <a:t>　　</a:t>
            </a:r>
            <a:r>
              <a:rPr lang="en-US" altLang="zh-CN" dirty="0" smtClean="0">
                <a:latin typeface="Arial" pitchFamily="34" charset="0"/>
              </a:rPr>
              <a:t>CLIP</a:t>
            </a:r>
            <a:r>
              <a:rPr lang="zh-CN" altLang="en-US" dirty="0" smtClean="0">
                <a:latin typeface="Arial" pitchFamily="34" charset="0"/>
              </a:rPr>
              <a:t>使用的打印物质是一种光致聚合作用的树脂，这种树脂在紫外线照射下会固化成型，其作用就如同雕刻产品的刀刃。液池下方的投影装置，让紫外线按照打印物件每一层剖面的形状照射液面。与此同时，当打印的某一层完成后，生长平台会向上提起，在刚刚长成</a:t>
            </a:r>
          </a:p>
          <a:p>
            <a:pPr eaLnBrk="1" hangingPunct="1"/>
            <a:endParaRPr lang="zh-CN" altLang="zh-CN" dirty="0"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75B5BA69-3821-44B1-88E4-BA9CA45ABFBD}" type="slidenum">
              <a:rPr lang="en-US" altLang="zh-CN" smtClean="0">
                <a:latin typeface="Arial" pitchFamily="34" charset="0"/>
              </a:rPr>
              <a:pPr eaLnBrk="1" hangingPunct="1"/>
              <a:t>25</a:t>
            </a:fld>
            <a:endParaRPr lang="en-US" altLang="zh-CN" smtClean="0">
              <a:latin typeface="Arial" pitchFamily="34" charset="0"/>
            </a:endParaRPr>
          </a:p>
        </p:txBody>
      </p:sp>
      <p:sp>
        <p:nvSpPr>
          <p:cNvPr id="278531" name="Rectangle 2"/>
          <p:cNvSpPr>
            <a:spLocks noGrp="1" noRot="1" noChangeAspect="1" noChangeArrowheads="1" noTextEdit="1"/>
          </p:cNvSpPr>
          <p:nvPr>
            <p:ph type="sldImg"/>
          </p:nvPr>
        </p:nvSpPr>
        <p:spPr>
          <a:xfrm>
            <a:off x="381000" y="685800"/>
            <a:ext cx="6096000" cy="3429000"/>
          </a:xfrm>
          <a:ln/>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ABA2CCEC-CEFE-408F-B4D9-765D668A1A22}" type="slidenum">
              <a:rPr lang="en-US" altLang="zh-CN" smtClean="0">
                <a:latin typeface="Arial" pitchFamily="34" charset="0"/>
              </a:rPr>
              <a:pPr eaLnBrk="1" hangingPunct="1"/>
              <a:t>26</a:t>
            </a:fld>
            <a:endParaRPr lang="en-US" altLang="zh-CN" smtClean="0">
              <a:latin typeface="Arial" pitchFamily="34" charset="0"/>
            </a:endParaRPr>
          </a:p>
        </p:txBody>
      </p:sp>
      <p:sp>
        <p:nvSpPr>
          <p:cNvPr id="279555" name="Rectangle 2"/>
          <p:cNvSpPr>
            <a:spLocks noGrp="1" noRot="1" noChangeAspect="1" noChangeArrowheads="1" noTextEdit="1"/>
          </p:cNvSpPr>
          <p:nvPr>
            <p:ph type="sldImg"/>
          </p:nvPr>
        </p:nvSpPr>
        <p:spPr>
          <a:xfrm>
            <a:off x="381000" y="685800"/>
            <a:ext cx="6096000" cy="3429000"/>
          </a:xfrm>
          <a:ln/>
        </p:spPr>
      </p:sp>
      <p:sp>
        <p:nvSpPr>
          <p:cNvPr id="279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zh-CN" altLang="en-US" smtClean="0">
                <a:latin typeface="Arial" pitchFamily="34" charset="0"/>
              </a:rPr>
              <a:t>莫尔定律：集成电路发明之后的不久，美国人戈登</a:t>
            </a:r>
            <a:r>
              <a:rPr lang="en-US" altLang="zh-CN" smtClean="0">
                <a:latin typeface="Arial" pitchFamily="34" charset="0"/>
              </a:rPr>
              <a:t>·</a:t>
            </a:r>
            <a:r>
              <a:rPr lang="zh-CN" altLang="en-US" smtClean="0">
                <a:latin typeface="Arial" pitchFamily="34" charset="0"/>
              </a:rPr>
              <a:t>摩尔就提出了著名的摩尔定律。在</a:t>
            </a:r>
            <a:r>
              <a:rPr lang="en-US" altLang="zh-CN" smtClean="0">
                <a:latin typeface="Arial" pitchFamily="34" charset="0"/>
              </a:rPr>
              <a:t>1965</a:t>
            </a:r>
            <a:r>
              <a:rPr lang="zh-CN" altLang="en-US" smtClean="0">
                <a:latin typeface="Arial" pitchFamily="34" charset="0"/>
              </a:rPr>
              <a:t>年时摩尔曾这样描述：“随着芯片上电路的复杂度提高，元件数目必将增加，然而每个元件的成本却每年下降一半”。摩尔描绘的发展蓝图，果然在随后的十年得到了映证：芯片上元器件的数量从</a:t>
            </a:r>
            <a:r>
              <a:rPr lang="en-US" altLang="zh-CN" smtClean="0">
                <a:latin typeface="Arial" pitchFamily="34" charset="0"/>
              </a:rPr>
              <a:t>1965</a:t>
            </a:r>
            <a:r>
              <a:rPr lang="zh-CN" altLang="en-US" smtClean="0">
                <a:latin typeface="Arial" pitchFamily="34" charset="0"/>
              </a:rPr>
              <a:t>年的</a:t>
            </a:r>
            <a:r>
              <a:rPr lang="en-US" altLang="zh-CN" smtClean="0">
                <a:latin typeface="Arial" pitchFamily="34" charset="0"/>
              </a:rPr>
              <a:t>2</a:t>
            </a:r>
            <a:r>
              <a:rPr lang="zh-CN" altLang="en-US" smtClean="0">
                <a:latin typeface="Arial" pitchFamily="34" charset="0"/>
              </a:rPr>
              <a:t>的</a:t>
            </a:r>
            <a:r>
              <a:rPr lang="en-US" altLang="zh-CN" smtClean="0">
                <a:latin typeface="Arial" pitchFamily="34" charset="0"/>
              </a:rPr>
              <a:t>6</a:t>
            </a:r>
            <a:r>
              <a:rPr lang="zh-CN" altLang="en-US" smtClean="0">
                <a:latin typeface="Arial" pitchFamily="34" charset="0"/>
              </a:rPr>
              <a:t>次方个增加到了</a:t>
            </a:r>
            <a:r>
              <a:rPr lang="en-US" altLang="zh-CN" smtClean="0">
                <a:latin typeface="Arial" pitchFamily="34" charset="0"/>
              </a:rPr>
              <a:t>1975</a:t>
            </a:r>
            <a:r>
              <a:rPr lang="zh-CN" altLang="en-US" smtClean="0">
                <a:latin typeface="Arial" pitchFamily="34" charset="0"/>
              </a:rPr>
              <a:t>年的</a:t>
            </a:r>
            <a:r>
              <a:rPr lang="en-US" altLang="zh-CN" smtClean="0">
                <a:latin typeface="Arial" pitchFamily="34" charset="0"/>
              </a:rPr>
              <a:t>2</a:t>
            </a:r>
            <a:r>
              <a:rPr lang="zh-CN" altLang="en-US" smtClean="0">
                <a:latin typeface="Arial" pitchFamily="34" charset="0"/>
              </a:rPr>
              <a:t>的</a:t>
            </a:r>
            <a:r>
              <a:rPr lang="en-US" altLang="zh-CN" smtClean="0">
                <a:latin typeface="Arial" pitchFamily="34" charset="0"/>
              </a:rPr>
              <a:t>16</a:t>
            </a:r>
            <a:r>
              <a:rPr lang="zh-CN" altLang="en-US" smtClean="0">
                <a:latin typeface="Arial" pitchFamily="34" charset="0"/>
              </a:rPr>
              <a:t>次方。而摩尔最初的假设也被</a:t>
            </a:r>
            <a:r>
              <a:rPr lang="en-US" altLang="zh-CN" smtClean="0">
                <a:latin typeface="Arial" pitchFamily="34" charset="0"/>
              </a:rPr>
              <a:t>1975</a:t>
            </a:r>
            <a:r>
              <a:rPr lang="zh-CN" altLang="en-US" smtClean="0">
                <a:latin typeface="Arial" pitchFamily="34" charset="0"/>
              </a:rPr>
              <a:t>年推出的一种包含了</a:t>
            </a:r>
            <a:r>
              <a:rPr lang="en-US" altLang="zh-CN" smtClean="0">
                <a:latin typeface="Arial" pitchFamily="34" charset="0"/>
              </a:rPr>
              <a:t>65</a:t>
            </a:r>
            <a:r>
              <a:rPr lang="zh-CN" altLang="en-US" smtClean="0">
                <a:latin typeface="Arial" pitchFamily="34" charset="0"/>
              </a:rPr>
              <a:t>，</a:t>
            </a:r>
            <a:r>
              <a:rPr lang="en-US" altLang="zh-CN" smtClean="0">
                <a:latin typeface="Arial" pitchFamily="34" charset="0"/>
              </a:rPr>
              <a:t>000</a:t>
            </a:r>
            <a:r>
              <a:rPr lang="zh-CN" altLang="en-US" smtClean="0">
                <a:latin typeface="Arial" pitchFamily="34" charset="0"/>
              </a:rPr>
              <a:t>个元器件的</a:t>
            </a:r>
            <a:r>
              <a:rPr lang="en-US" altLang="zh-CN" smtClean="0">
                <a:latin typeface="Arial" pitchFamily="34" charset="0"/>
              </a:rPr>
              <a:t>16K CCD</a:t>
            </a:r>
            <a:r>
              <a:rPr lang="zh-CN" altLang="en-US" smtClean="0">
                <a:latin typeface="Arial" pitchFamily="34" charset="0"/>
              </a:rPr>
              <a:t>所证实了。按照摩尔</a:t>
            </a:r>
            <a:r>
              <a:rPr lang="en-US" altLang="zh-CN" smtClean="0">
                <a:latin typeface="Arial" pitchFamily="34" charset="0"/>
              </a:rPr>
              <a:t>1965</a:t>
            </a:r>
            <a:r>
              <a:rPr lang="zh-CN" altLang="en-US" smtClean="0">
                <a:latin typeface="Arial" pitchFamily="34" charset="0"/>
              </a:rPr>
              <a:t>年的描述，芯片上元件的数量每两年增长一倍， </a:t>
            </a:r>
            <a:r>
              <a:rPr lang="en-US" altLang="zh-CN" smtClean="0">
                <a:latin typeface="Arial" pitchFamily="34" charset="0"/>
              </a:rPr>
              <a:t>Carve Mead</a:t>
            </a:r>
            <a:r>
              <a:rPr lang="zh-CN" altLang="en-US" smtClean="0">
                <a:latin typeface="Arial" pitchFamily="34" charset="0"/>
              </a:rPr>
              <a:t>首先将之称为“摩尔定律”。后来，此定律被修正为“每</a:t>
            </a:r>
            <a:r>
              <a:rPr lang="en-US" altLang="zh-CN" smtClean="0">
                <a:latin typeface="Arial" pitchFamily="34" charset="0"/>
              </a:rPr>
              <a:t>18</a:t>
            </a:r>
            <a:r>
              <a:rPr lang="zh-CN" altLang="en-US" smtClean="0">
                <a:latin typeface="Arial" pitchFamily="34" charset="0"/>
              </a:rPr>
              <a:t>个月增长一倍”。</a:t>
            </a:r>
            <a:br>
              <a:rPr lang="zh-CN" altLang="en-US" smtClean="0">
                <a:latin typeface="Arial" pitchFamily="34" charset="0"/>
              </a:rPr>
            </a:br>
            <a:endParaRPr lang="zh-CN" altLang="en-US" smtClean="0">
              <a:latin typeface="Arial" pitchFamily="34" charset="0"/>
            </a:endParaRPr>
          </a:p>
          <a:p>
            <a:pPr eaLnBrk="1" hangingPunct="1">
              <a:buFontTx/>
              <a:buChar char="•"/>
            </a:pPr>
            <a:r>
              <a:rPr lang="zh-CN" altLang="en-US" smtClean="0">
                <a:latin typeface="Arial" pitchFamily="34" charset="0"/>
              </a:rPr>
              <a:t>创造真实感图形的问题可以被分解为许多小的易于解决的问题，然后使用大量的晶体管来并行解决这些问题。</a:t>
            </a:r>
          </a:p>
          <a:p>
            <a:pPr eaLnBrk="1" hangingPunct="1">
              <a:buFontTx/>
              <a:buChar char="•"/>
            </a:pPr>
            <a:endParaRPr lang="en-US"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8E7B74C9-DF74-4CFA-ADDD-EA64D3A146F6}" type="slidenum">
              <a:rPr lang="en-US" altLang="zh-CN" smtClean="0">
                <a:latin typeface="Arial" pitchFamily="34" charset="0"/>
              </a:rPr>
              <a:pPr eaLnBrk="1" hangingPunct="1"/>
              <a:t>4</a:t>
            </a:fld>
            <a:endParaRPr lang="en-US" altLang="zh-CN" smtClean="0">
              <a:latin typeface="Arial" pitchFamily="34" charset="0"/>
            </a:endParaRPr>
          </a:p>
        </p:txBody>
      </p:sp>
      <p:sp>
        <p:nvSpPr>
          <p:cNvPr id="165891" name="Rectangle 2"/>
          <p:cNvSpPr>
            <a:spLocks noGrp="1" noRot="1" noChangeAspect="1" noChangeArrowheads="1" noTextEdit="1"/>
          </p:cNvSpPr>
          <p:nvPr>
            <p:ph type="sldImg"/>
          </p:nvPr>
        </p:nvSpPr>
        <p:spPr>
          <a:xfrm>
            <a:off x="381000" y="685800"/>
            <a:ext cx="6096000" cy="3429000"/>
          </a:xfrm>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itchFamily="34" charset="0"/>
              </a:rPr>
              <a:t>人类最早的绘画： 阿尔塔米拉野牛，洞穴壁画，旧石器时代晚期</a:t>
            </a:r>
            <a:r>
              <a:rPr lang="en-US" altLang="zh-CN" dirty="0" smtClean="0">
                <a:latin typeface="Arial" pitchFamily="34" charset="0"/>
              </a:rPr>
              <a:t>(</a:t>
            </a:r>
            <a:r>
              <a:rPr lang="zh-CN" altLang="en-US" dirty="0" smtClean="0">
                <a:latin typeface="Arial" pitchFamily="34" charset="0"/>
              </a:rPr>
              <a:t>距今至少一万年）以前</a:t>
            </a:r>
            <a:endParaRPr lang="zh-CN" altLang="zh-CN" dirty="0"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C5F28B49-9729-4C5D-90EB-59259DF59829}" type="slidenum">
              <a:rPr lang="en-US" altLang="zh-CN" smtClean="0">
                <a:latin typeface="Arial" pitchFamily="34" charset="0"/>
              </a:rPr>
              <a:pPr eaLnBrk="1" hangingPunct="1"/>
              <a:t>27</a:t>
            </a:fld>
            <a:endParaRPr lang="en-US" altLang="zh-CN" smtClean="0">
              <a:latin typeface="Arial" pitchFamily="34" charset="0"/>
            </a:endParaRPr>
          </a:p>
        </p:txBody>
      </p:sp>
      <p:sp>
        <p:nvSpPr>
          <p:cNvPr id="280579" name="Rectangle 2"/>
          <p:cNvSpPr>
            <a:spLocks noGrp="1" noRot="1" noChangeAspect="1" noChangeArrowheads="1" noTextEdit="1"/>
          </p:cNvSpPr>
          <p:nvPr>
            <p:ph type="sldImg"/>
          </p:nvPr>
        </p:nvSpPr>
        <p:spPr>
          <a:xfrm>
            <a:off x="381000" y="685800"/>
            <a:ext cx="6096000" cy="3429000"/>
          </a:xfrm>
          <a:ln/>
        </p:spPr>
      </p:sp>
      <p:sp>
        <p:nvSpPr>
          <p:cNvPr id="280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itchFamily="34" charset="0"/>
              </a:rPr>
              <a:t>最早的显卡是真正意义上的“显示卡”，只负责进行图形显示的部分，而图形的大部分处理过程都依靠</a:t>
            </a:r>
            <a:r>
              <a:rPr lang="en-US" altLang="zh-CN" dirty="0" smtClean="0">
                <a:latin typeface="Arial" pitchFamily="34" charset="0"/>
              </a:rPr>
              <a:t>CPU</a:t>
            </a:r>
            <a:r>
              <a:rPr lang="zh-CN" altLang="en-US" dirty="0" smtClean="0">
                <a:latin typeface="Arial" pitchFamily="34" charset="0"/>
              </a:rPr>
              <a:t>完成，当系统还要相应其他的请求，这种机制的处理和显示刷新速度就明显跟不上。</a:t>
            </a:r>
            <a:endParaRPr lang="zh-CN" altLang="en-US" b="1" dirty="0"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DF1C9061-9D77-4807-A67A-B961869C7E56}" type="slidenum">
              <a:rPr lang="en-US" altLang="zh-CN" smtClean="0">
                <a:latin typeface="Arial" pitchFamily="34" charset="0"/>
              </a:rPr>
              <a:pPr eaLnBrk="1" hangingPunct="1"/>
              <a:t>28</a:t>
            </a:fld>
            <a:endParaRPr lang="en-US" altLang="zh-CN" smtClean="0">
              <a:latin typeface="Arial" pitchFamily="34" charset="0"/>
            </a:endParaRPr>
          </a:p>
        </p:txBody>
      </p:sp>
      <p:sp>
        <p:nvSpPr>
          <p:cNvPr id="281603" name="Rectangle 2"/>
          <p:cNvSpPr>
            <a:spLocks noGrp="1" noRot="1" noChangeAspect="1" noChangeArrowheads="1" noTextEdit="1"/>
          </p:cNvSpPr>
          <p:nvPr>
            <p:ph type="sldImg"/>
          </p:nvPr>
        </p:nvSpPr>
        <p:spPr>
          <a:xfrm>
            <a:off x="381000" y="685800"/>
            <a:ext cx="6096000" cy="3429000"/>
          </a:xfrm>
          <a:ln/>
        </p:spPr>
      </p:sp>
      <p:sp>
        <p:nvSpPr>
          <p:cNvPr id="281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itchFamily="34" charset="0"/>
              </a:rPr>
              <a:t>图形卡</a:t>
            </a:r>
            <a:r>
              <a:rPr lang="en-US" altLang="zh-CN" dirty="0" smtClean="0">
                <a:latin typeface="Arial" pitchFamily="34" charset="0"/>
              </a:rPr>
              <a:t>=</a:t>
            </a:r>
            <a:r>
              <a:rPr lang="zh-CN" altLang="en-US" dirty="0" smtClean="0">
                <a:latin typeface="Arial" pitchFamily="34" charset="0"/>
              </a:rPr>
              <a:t>图形芯片</a:t>
            </a:r>
            <a:r>
              <a:rPr lang="en-US" altLang="zh-CN" dirty="0" smtClean="0">
                <a:latin typeface="Arial" pitchFamily="34" charset="0"/>
              </a:rPr>
              <a:t>+</a:t>
            </a:r>
            <a:r>
              <a:rPr lang="zh-CN" altLang="en-US" dirty="0" smtClean="0">
                <a:latin typeface="Arial" pitchFamily="34" charset="0"/>
              </a:rPr>
              <a:t>显存</a:t>
            </a:r>
            <a:r>
              <a:rPr lang="en-US" altLang="zh-CN" dirty="0" smtClean="0">
                <a:latin typeface="Arial" pitchFamily="34" charset="0"/>
              </a:rPr>
              <a:t>+</a:t>
            </a:r>
            <a:r>
              <a:rPr lang="zh-CN" altLang="en-US" dirty="0" smtClean="0">
                <a:latin typeface="Arial" pitchFamily="34" charset="0"/>
              </a:rPr>
              <a:t>帧缓存</a:t>
            </a:r>
          </a:p>
          <a:p>
            <a:pPr eaLnBrk="1" hangingPunct="1"/>
            <a:endParaRPr lang="zh-CN" altLang="en-US" dirty="0" smtClean="0">
              <a:latin typeface="Arial" pitchFamily="34" charset="0"/>
            </a:endParaRPr>
          </a:p>
          <a:p>
            <a:pPr eaLnBrk="1" hangingPunct="1"/>
            <a:r>
              <a:rPr lang="zh-CN" altLang="en-US" dirty="0" smtClean="0">
                <a:latin typeface="Arial" pitchFamily="34" charset="0"/>
              </a:rPr>
              <a:t>图形卡性能指标：</a:t>
            </a:r>
          </a:p>
          <a:p>
            <a:pPr eaLnBrk="1" hangingPunct="1"/>
            <a:r>
              <a:rPr lang="zh-CN" altLang="en-US" b="1" dirty="0" smtClean="0">
                <a:latin typeface="Arial" pitchFamily="34" charset="0"/>
              </a:rPr>
              <a:t>显存速度</a:t>
            </a:r>
            <a:r>
              <a:rPr lang="en-US" altLang="zh-CN" b="1" dirty="0" smtClean="0">
                <a:latin typeface="Arial" pitchFamily="34" charset="0"/>
              </a:rPr>
              <a:t>----------------- </a:t>
            </a:r>
            <a:r>
              <a:rPr lang="zh-CN" altLang="en-US" dirty="0" smtClean="0">
                <a:latin typeface="Arial" pitchFamily="34" charset="0"/>
              </a:rPr>
              <a:t>一般以</a:t>
            </a:r>
            <a:r>
              <a:rPr lang="en-US" altLang="zh-CN" dirty="0" smtClean="0">
                <a:latin typeface="Arial" pitchFamily="34" charset="0"/>
              </a:rPr>
              <a:t>ns(</a:t>
            </a:r>
            <a:r>
              <a:rPr lang="zh-CN" altLang="en-US" dirty="0" smtClean="0">
                <a:latin typeface="Arial" pitchFamily="34" charset="0"/>
              </a:rPr>
              <a:t>纳秒，</a:t>
            </a:r>
            <a:r>
              <a:rPr lang="en-US" altLang="zh-CN" dirty="0" smtClean="0">
                <a:latin typeface="Arial" pitchFamily="34" charset="0"/>
              </a:rPr>
              <a:t>10</a:t>
            </a:r>
            <a:r>
              <a:rPr lang="zh-CN" altLang="en-US" dirty="0" smtClean="0">
                <a:latin typeface="Arial" pitchFamily="34" charset="0"/>
              </a:rPr>
              <a:t>亿分之一秒）为单位。常见的显存有</a:t>
            </a:r>
            <a:r>
              <a:rPr lang="en-US" altLang="zh-CN" dirty="0" smtClean="0">
                <a:latin typeface="Arial" pitchFamily="34" charset="0"/>
              </a:rPr>
              <a:t>7ns</a:t>
            </a:r>
            <a:r>
              <a:rPr lang="zh-CN" altLang="en-US" dirty="0" smtClean="0">
                <a:latin typeface="Arial" pitchFamily="34" charset="0"/>
              </a:rPr>
              <a:t>、</a:t>
            </a:r>
            <a:r>
              <a:rPr lang="en-US" altLang="zh-CN" dirty="0" smtClean="0">
                <a:latin typeface="Arial" pitchFamily="34" charset="0"/>
              </a:rPr>
              <a:t>6ns</a:t>
            </a:r>
            <a:r>
              <a:rPr lang="zh-CN" altLang="en-US" dirty="0" smtClean="0">
                <a:latin typeface="Arial" pitchFamily="34" charset="0"/>
              </a:rPr>
              <a:t>、</a:t>
            </a:r>
            <a:r>
              <a:rPr lang="en-US" altLang="zh-CN" dirty="0" smtClean="0">
                <a:latin typeface="Arial" pitchFamily="34" charset="0"/>
              </a:rPr>
              <a:t>5.5ns</a:t>
            </a:r>
            <a:r>
              <a:rPr lang="zh-CN" altLang="en-US" dirty="0" smtClean="0">
                <a:latin typeface="Arial" pitchFamily="34" charset="0"/>
              </a:rPr>
              <a:t>、</a:t>
            </a:r>
            <a:r>
              <a:rPr lang="en-US" altLang="zh-CN" dirty="0" smtClean="0">
                <a:latin typeface="Arial" pitchFamily="34" charset="0"/>
              </a:rPr>
              <a:t>5ns</a:t>
            </a:r>
            <a:r>
              <a:rPr lang="zh-CN" altLang="en-US" dirty="0" smtClean="0">
                <a:latin typeface="Arial" pitchFamily="34" charset="0"/>
              </a:rPr>
              <a:t>、</a:t>
            </a:r>
            <a:r>
              <a:rPr lang="en-US" altLang="zh-CN" dirty="0" smtClean="0">
                <a:latin typeface="Arial" pitchFamily="34" charset="0"/>
              </a:rPr>
              <a:t>4ns</a:t>
            </a:r>
            <a:r>
              <a:rPr lang="zh-CN" altLang="en-US" dirty="0" smtClean="0">
                <a:latin typeface="Arial" pitchFamily="34" charset="0"/>
              </a:rPr>
              <a:t>甚至</a:t>
            </a:r>
            <a:r>
              <a:rPr lang="en-US" altLang="zh-CN" dirty="0" smtClean="0">
                <a:latin typeface="Arial" pitchFamily="34" charset="0"/>
              </a:rPr>
              <a:t>3.8ns3.6ns</a:t>
            </a:r>
            <a:r>
              <a:rPr lang="zh-CN" altLang="en-US" dirty="0" smtClean="0">
                <a:latin typeface="Arial" pitchFamily="34" charset="0"/>
              </a:rPr>
              <a:t>、</a:t>
            </a:r>
            <a:r>
              <a:rPr lang="en-US" altLang="zh-CN" dirty="0" smtClean="0">
                <a:latin typeface="Arial" pitchFamily="34" charset="0"/>
              </a:rPr>
              <a:t>3.3ns</a:t>
            </a:r>
            <a:r>
              <a:rPr lang="zh-CN" altLang="en-US" dirty="0" smtClean="0">
                <a:latin typeface="Arial" pitchFamily="34" charset="0"/>
              </a:rPr>
              <a:t>、</a:t>
            </a:r>
            <a:r>
              <a:rPr lang="en-US" altLang="zh-CN" dirty="0" smtClean="0">
                <a:latin typeface="Arial" pitchFamily="34" charset="0"/>
              </a:rPr>
              <a:t>2.8ns</a:t>
            </a:r>
            <a:r>
              <a:rPr lang="zh-CN" altLang="en-US" dirty="0" smtClean="0">
                <a:latin typeface="Arial" pitchFamily="34" charset="0"/>
              </a:rPr>
              <a:t>、</a:t>
            </a:r>
            <a:r>
              <a:rPr lang="en-US" altLang="zh-CN" dirty="0" smtClean="0">
                <a:latin typeface="Arial" pitchFamily="34" charset="0"/>
              </a:rPr>
              <a:t>2.0ns</a:t>
            </a:r>
            <a:r>
              <a:rPr lang="zh-CN" altLang="en-US" dirty="0" smtClean="0">
                <a:latin typeface="Arial" pitchFamily="34" charset="0"/>
              </a:rPr>
              <a:t>、</a:t>
            </a:r>
            <a:r>
              <a:rPr lang="en-US" altLang="zh-CN" dirty="0" smtClean="0">
                <a:latin typeface="Arial" pitchFamily="34" charset="0"/>
              </a:rPr>
              <a:t>1.6ns</a:t>
            </a:r>
            <a:r>
              <a:rPr lang="zh-CN" altLang="en-US" dirty="0" smtClean="0">
                <a:latin typeface="Arial" pitchFamily="34" charset="0"/>
              </a:rPr>
              <a:t>、</a:t>
            </a:r>
            <a:r>
              <a:rPr lang="en-US" altLang="zh-CN" dirty="0" smtClean="0">
                <a:latin typeface="Arial" pitchFamily="34" charset="0"/>
              </a:rPr>
              <a:t>1.1ns</a:t>
            </a:r>
            <a:r>
              <a:rPr lang="zh-CN" altLang="en-US" dirty="0" smtClean="0">
                <a:latin typeface="Arial" pitchFamily="34" charset="0"/>
              </a:rPr>
              <a:t>，</a:t>
            </a:r>
            <a:r>
              <a:rPr lang="en-US" altLang="zh-CN" dirty="0" smtClean="0">
                <a:latin typeface="Arial" pitchFamily="34" charset="0"/>
              </a:rPr>
              <a:t>0.9</a:t>
            </a:r>
            <a:r>
              <a:rPr lang="zh-CN" altLang="en-US" dirty="0" smtClean="0">
                <a:latin typeface="Arial" pitchFamily="34" charset="0"/>
              </a:rPr>
              <a:t>甚至更低</a:t>
            </a:r>
          </a:p>
          <a:p>
            <a:pPr eaLnBrk="1" hangingPunct="1"/>
            <a:r>
              <a:rPr lang="zh-CN" altLang="en-US" b="1" dirty="0" smtClean="0">
                <a:latin typeface="Arial" pitchFamily="34" charset="0"/>
              </a:rPr>
              <a:t>帧率</a:t>
            </a:r>
            <a:r>
              <a:rPr lang="en-US" altLang="zh-CN" b="1" dirty="0" smtClean="0">
                <a:latin typeface="Arial" pitchFamily="34" charset="0"/>
              </a:rPr>
              <a:t>-------------------------</a:t>
            </a:r>
            <a:r>
              <a:rPr lang="zh-CN" altLang="en-US" dirty="0" smtClean="0">
                <a:latin typeface="Arial" pitchFamily="34" charset="0"/>
              </a:rPr>
              <a:t>表示图形处理器场景时每秒钟能够更新几次 </a:t>
            </a:r>
            <a:endParaRPr lang="zh-CN" altLang="en-US" b="1" dirty="0" smtClean="0">
              <a:latin typeface="Arial" pitchFamily="34" charset="0"/>
            </a:endParaRPr>
          </a:p>
          <a:p>
            <a:pPr eaLnBrk="1" hangingPunct="1"/>
            <a:r>
              <a:rPr lang="zh-CN" altLang="en-US" b="1" dirty="0" smtClean="0">
                <a:latin typeface="Arial" pitchFamily="34" charset="0"/>
              </a:rPr>
              <a:t>填充率</a:t>
            </a:r>
            <a:r>
              <a:rPr lang="en-US" altLang="zh-CN" b="1" dirty="0" smtClean="0">
                <a:latin typeface="Arial" pitchFamily="34" charset="0"/>
              </a:rPr>
              <a:t>---------------------</a:t>
            </a:r>
            <a:r>
              <a:rPr lang="zh-CN" altLang="en-US" dirty="0" smtClean="0">
                <a:latin typeface="Arial" pitchFamily="34" charset="0"/>
              </a:rPr>
              <a:t>是指像素写入显示帧缓冲区的速率 </a:t>
            </a:r>
            <a:endParaRPr lang="zh-CN" altLang="en-US" b="1" dirty="0" smtClean="0">
              <a:latin typeface="Arial" pitchFamily="34" charset="0"/>
            </a:endParaRPr>
          </a:p>
          <a:p>
            <a:pPr eaLnBrk="1" hangingPunct="1"/>
            <a:r>
              <a:rPr lang="zh-CN" altLang="en-US" b="1" dirty="0" smtClean="0">
                <a:latin typeface="Arial" pitchFamily="34" charset="0"/>
              </a:rPr>
              <a:t> </a:t>
            </a:r>
            <a:endParaRPr lang="en-US" altLang="zh-CN" b="1" dirty="0" smtClean="0">
              <a:latin typeface="Arial" pitchFamily="34" charset="0"/>
            </a:endParaRPr>
          </a:p>
          <a:p>
            <a:pPr eaLnBrk="1" hangingPunct="1"/>
            <a:r>
              <a:rPr lang="zh-CN" altLang="en-US" i="1" dirty="0" smtClean="0">
                <a:latin typeface="Arial" pitchFamily="34" charset="0"/>
              </a:rPr>
              <a:t>显存速度</a:t>
            </a:r>
            <a:r>
              <a:rPr lang="zh-CN" altLang="en-US" dirty="0" smtClean="0">
                <a:latin typeface="Arial" pitchFamily="34" charset="0"/>
              </a:rPr>
              <a:t>就是显存时钟脉冲的重复周期的快慢，是作为衡量</a:t>
            </a:r>
            <a:r>
              <a:rPr lang="zh-CN" altLang="en-US" i="1" dirty="0" smtClean="0">
                <a:latin typeface="Arial" pitchFamily="34" charset="0"/>
              </a:rPr>
              <a:t>显存速度</a:t>
            </a:r>
            <a:r>
              <a:rPr lang="zh-CN" altLang="en-US" dirty="0" smtClean="0">
                <a:latin typeface="Arial" pitchFamily="34" charset="0"/>
              </a:rPr>
              <a:t>的重要指标。</a:t>
            </a:r>
            <a:r>
              <a:rPr lang="zh-CN" altLang="en-US" i="1" dirty="0" smtClean="0">
                <a:latin typeface="Arial" pitchFamily="34" charset="0"/>
              </a:rPr>
              <a:t>显存速度</a:t>
            </a:r>
            <a:r>
              <a:rPr lang="zh-CN" altLang="en-US" dirty="0" smtClean="0">
                <a:latin typeface="Arial" pitchFamily="34" charset="0"/>
              </a:rPr>
              <a:t>越快，单位时间交换的数据量也就越大。显存的速度一般以</a:t>
            </a:r>
            <a:r>
              <a:rPr lang="en-US" altLang="zh-CN" dirty="0" smtClean="0">
                <a:latin typeface="Arial" pitchFamily="34" charset="0"/>
              </a:rPr>
              <a:t>ns</a:t>
            </a:r>
            <a:r>
              <a:rPr lang="zh-CN" altLang="en-US" dirty="0" smtClean="0">
                <a:latin typeface="Arial" pitchFamily="34" charset="0"/>
              </a:rPr>
              <a:t>为单位。常见的显存有</a:t>
            </a:r>
            <a:r>
              <a:rPr lang="en-US" altLang="zh-CN" dirty="0" smtClean="0">
                <a:latin typeface="Arial" pitchFamily="34" charset="0"/>
              </a:rPr>
              <a:t>7ns</a:t>
            </a:r>
            <a:r>
              <a:rPr lang="zh-CN" altLang="en-US" dirty="0" smtClean="0">
                <a:latin typeface="Arial" pitchFamily="34" charset="0"/>
              </a:rPr>
              <a:t>、</a:t>
            </a:r>
            <a:r>
              <a:rPr lang="en-US" altLang="zh-CN" dirty="0" smtClean="0">
                <a:latin typeface="Arial" pitchFamily="34" charset="0"/>
              </a:rPr>
              <a:t>6ns</a:t>
            </a:r>
            <a:r>
              <a:rPr lang="zh-CN" altLang="en-US" dirty="0" smtClean="0">
                <a:latin typeface="Arial" pitchFamily="34" charset="0"/>
              </a:rPr>
              <a:t>、</a:t>
            </a:r>
            <a:r>
              <a:rPr lang="en-US" altLang="zh-CN" dirty="0" smtClean="0">
                <a:latin typeface="Arial" pitchFamily="34" charset="0"/>
              </a:rPr>
              <a:t>5.5ns</a:t>
            </a:r>
            <a:r>
              <a:rPr lang="zh-CN" altLang="en-US" dirty="0" smtClean="0">
                <a:latin typeface="Arial" pitchFamily="34" charset="0"/>
              </a:rPr>
              <a:t>、</a:t>
            </a:r>
            <a:r>
              <a:rPr lang="en-US" altLang="zh-CN" dirty="0" smtClean="0">
                <a:latin typeface="Arial" pitchFamily="34" charset="0"/>
              </a:rPr>
              <a:t>5ns</a:t>
            </a:r>
            <a:r>
              <a:rPr lang="zh-CN" altLang="en-US" dirty="0" smtClean="0">
                <a:latin typeface="Arial" pitchFamily="34" charset="0"/>
              </a:rPr>
              <a:t>、</a:t>
            </a:r>
            <a:r>
              <a:rPr lang="en-US" altLang="zh-CN" dirty="0" smtClean="0">
                <a:latin typeface="Arial" pitchFamily="34" charset="0"/>
              </a:rPr>
              <a:t>4ns</a:t>
            </a:r>
            <a:r>
              <a:rPr lang="zh-CN" altLang="en-US" dirty="0" smtClean="0">
                <a:latin typeface="Arial" pitchFamily="34" charset="0"/>
              </a:rPr>
              <a:t>甚至</a:t>
            </a:r>
            <a:r>
              <a:rPr lang="en-US" altLang="zh-CN" dirty="0" smtClean="0">
                <a:latin typeface="Arial" pitchFamily="34" charset="0"/>
              </a:rPr>
              <a:t>3.8ns</a:t>
            </a:r>
            <a:r>
              <a:rPr lang="zh-CN" altLang="en-US" dirty="0" smtClean="0">
                <a:latin typeface="Arial" pitchFamily="34" charset="0"/>
              </a:rPr>
              <a:t>的显存。其对应的额定</a:t>
            </a:r>
            <a:r>
              <a:rPr lang="zh-CN" altLang="en-US" dirty="0" smtClean="0">
                <a:latin typeface="Arial" pitchFamily="34" charset="0"/>
                <a:hlinkClick r:id="rId3"/>
              </a:rPr>
              <a:t>工作频率</a:t>
            </a:r>
            <a:r>
              <a:rPr lang="zh-CN" altLang="en-US" dirty="0" smtClean="0">
                <a:latin typeface="Arial" pitchFamily="34" charset="0"/>
              </a:rPr>
              <a:t>分别是</a:t>
            </a:r>
            <a:r>
              <a:rPr lang="en-US" altLang="zh-CN" dirty="0" smtClean="0">
                <a:latin typeface="Arial" pitchFamily="34" charset="0"/>
              </a:rPr>
              <a:t>143MHz</a:t>
            </a:r>
            <a:r>
              <a:rPr lang="zh-CN" altLang="en-US" dirty="0" smtClean="0">
                <a:latin typeface="Arial" pitchFamily="34" charset="0"/>
              </a:rPr>
              <a:t>、</a:t>
            </a:r>
            <a:r>
              <a:rPr lang="en-US" altLang="zh-CN" dirty="0" smtClean="0">
                <a:latin typeface="Arial" pitchFamily="34" charset="0"/>
              </a:rPr>
              <a:t>166MHz</a:t>
            </a:r>
            <a:r>
              <a:rPr lang="zh-CN" altLang="en-US" dirty="0" smtClean="0">
                <a:latin typeface="Arial" pitchFamily="34" charset="0"/>
              </a:rPr>
              <a:t>、</a:t>
            </a:r>
            <a:r>
              <a:rPr lang="en-US" altLang="zh-CN" dirty="0" smtClean="0">
                <a:latin typeface="Arial" pitchFamily="34" charset="0"/>
              </a:rPr>
              <a:t>183MHz</a:t>
            </a:r>
            <a:r>
              <a:rPr lang="zh-CN" altLang="en-US" dirty="0" smtClean="0">
                <a:latin typeface="Arial" pitchFamily="34" charset="0"/>
              </a:rPr>
              <a:t>、</a:t>
            </a:r>
            <a:r>
              <a:rPr lang="en-US" altLang="zh-CN" dirty="0" smtClean="0">
                <a:latin typeface="Arial" pitchFamily="34" charset="0"/>
              </a:rPr>
              <a:t>200MHz</a:t>
            </a:r>
            <a:r>
              <a:rPr lang="zh-CN" altLang="en-US" dirty="0" smtClean="0">
                <a:latin typeface="Arial" pitchFamily="34" charset="0"/>
              </a:rPr>
              <a:t>和</a:t>
            </a:r>
            <a:r>
              <a:rPr lang="en-US" altLang="zh-CN" dirty="0" smtClean="0">
                <a:latin typeface="Arial" pitchFamily="34" charset="0"/>
              </a:rPr>
              <a:t>250MHz</a:t>
            </a:r>
            <a:r>
              <a:rPr lang="zh-CN" altLang="en-US" dirty="0" smtClean="0">
                <a:latin typeface="Arial" pitchFamily="34" charset="0"/>
              </a:rPr>
              <a:t>。额定</a:t>
            </a:r>
            <a:r>
              <a:rPr lang="zh-CN" altLang="en-US" dirty="0" smtClean="0">
                <a:latin typeface="Arial" pitchFamily="34" charset="0"/>
                <a:hlinkClick r:id="rId3"/>
              </a:rPr>
              <a:t>工作频率</a:t>
            </a:r>
            <a:r>
              <a:rPr lang="en-US" altLang="zh-CN" dirty="0" smtClean="0">
                <a:latin typeface="Arial" pitchFamily="34" charset="0"/>
              </a:rPr>
              <a:t>=1/</a:t>
            </a:r>
            <a:r>
              <a:rPr lang="zh-CN" altLang="en-US" dirty="0" smtClean="0">
                <a:latin typeface="Arial" pitchFamily="34" charset="0"/>
                <a:hlinkClick r:id="rId4"/>
              </a:rPr>
              <a:t>显存速度</a:t>
            </a:r>
            <a:r>
              <a:rPr lang="zh-CN" altLang="en-US" dirty="0" smtClean="0">
                <a:latin typeface="Arial" pitchFamily="34" charset="0"/>
              </a:rPr>
              <a:t>。当然，对于一些质量较好的显存来说，显存的实际最大</a:t>
            </a:r>
            <a:r>
              <a:rPr lang="zh-CN" altLang="en-US" dirty="0" smtClean="0">
                <a:latin typeface="Arial" pitchFamily="34" charset="0"/>
                <a:hlinkClick r:id="rId3"/>
              </a:rPr>
              <a:t>工作频率</a:t>
            </a:r>
            <a:r>
              <a:rPr lang="zh-CN" altLang="en-US" dirty="0" smtClean="0">
                <a:latin typeface="Arial" pitchFamily="34" charset="0"/>
              </a:rPr>
              <a:t>是有一定的余量的。显存的超频就是基于这一原理，列如将额定频率为</a:t>
            </a:r>
            <a:r>
              <a:rPr lang="en-US" altLang="zh-CN" dirty="0" smtClean="0">
                <a:latin typeface="Arial" pitchFamily="34" charset="0"/>
              </a:rPr>
              <a:t>6ns</a:t>
            </a:r>
            <a:r>
              <a:rPr lang="zh-CN" altLang="en-US" dirty="0" smtClean="0">
                <a:latin typeface="Arial" pitchFamily="34" charset="0"/>
              </a:rPr>
              <a:t>的显存超至</a:t>
            </a:r>
            <a:r>
              <a:rPr lang="en-US" altLang="zh-CN" dirty="0" smtClean="0">
                <a:latin typeface="Arial" pitchFamily="34" charset="0"/>
              </a:rPr>
              <a:t>190MHz</a:t>
            </a:r>
            <a:r>
              <a:rPr lang="zh-CN" altLang="en-US" dirty="0" smtClean="0">
                <a:latin typeface="Arial" pitchFamily="34" charset="0"/>
              </a:rPr>
              <a:t>的运行频率。一般在显存芯片的最后两位。如</a:t>
            </a:r>
            <a:r>
              <a:rPr lang="en-US" altLang="zh-CN" dirty="0" smtClean="0">
                <a:latin typeface="Arial" pitchFamily="34" charset="0"/>
              </a:rPr>
              <a:t>20</a:t>
            </a:r>
            <a:r>
              <a:rPr lang="zh-CN" altLang="en-US" dirty="0" smtClean="0">
                <a:latin typeface="Arial" pitchFamily="34" charset="0"/>
              </a:rPr>
              <a:t>代表</a:t>
            </a:r>
            <a:r>
              <a:rPr lang="en-US" altLang="zh-CN" dirty="0" smtClean="0">
                <a:latin typeface="Arial" pitchFamily="34" charset="0"/>
              </a:rPr>
              <a:t>2.0Ns</a:t>
            </a:r>
            <a:r>
              <a:rPr lang="zh-CN" altLang="en-US" dirty="0" smtClean="0">
                <a:latin typeface="Arial" pitchFamily="34" charset="0"/>
              </a:rPr>
              <a:t>，实际运行频率＝</a:t>
            </a:r>
            <a:r>
              <a:rPr lang="en-US" altLang="zh-CN" dirty="0" smtClean="0">
                <a:latin typeface="Arial" pitchFamily="34" charset="0"/>
              </a:rPr>
              <a:t>1000/2</a:t>
            </a:r>
            <a:r>
              <a:rPr lang="zh-CN" altLang="en-US" dirty="0" smtClean="0">
                <a:latin typeface="Arial" pitchFamily="34" charset="0"/>
              </a:rPr>
              <a:t>即</a:t>
            </a:r>
            <a:r>
              <a:rPr lang="en-US" altLang="zh-CN" dirty="0" smtClean="0">
                <a:latin typeface="Arial" pitchFamily="34" charset="0"/>
              </a:rPr>
              <a:t>500Mhz DDR</a:t>
            </a:r>
            <a:r>
              <a:rPr lang="zh-CN" altLang="en-US" dirty="0" smtClean="0">
                <a:latin typeface="Arial" pitchFamily="34" charset="0"/>
              </a:rPr>
              <a:t>的显存等效频率即</a:t>
            </a:r>
            <a:r>
              <a:rPr lang="en-US" altLang="zh-CN" dirty="0" smtClean="0">
                <a:latin typeface="Arial" pitchFamily="34" charset="0"/>
              </a:rPr>
              <a:t>1000Mhz</a:t>
            </a:r>
            <a:r>
              <a:rPr lang="zh-CN" altLang="en-US" dirty="0" smtClean="0">
                <a:latin typeface="Arial" pitchFamily="34" charset="0"/>
              </a:rPr>
              <a:t>。这个参数越低的快，如</a:t>
            </a:r>
            <a:r>
              <a:rPr lang="en-US" altLang="zh-CN" dirty="0" smtClean="0">
                <a:latin typeface="Arial" pitchFamily="34" charset="0"/>
              </a:rPr>
              <a:t>1.4</a:t>
            </a:r>
            <a:r>
              <a:rPr lang="zh-CN" altLang="en-US" dirty="0" smtClean="0">
                <a:latin typeface="Arial" pitchFamily="34" charset="0"/>
              </a:rPr>
              <a:t>的比</a:t>
            </a:r>
            <a:r>
              <a:rPr lang="en-US" altLang="zh-CN" dirty="0" smtClean="0">
                <a:latin typeface="Arial" pitchFamily="34" charset="0"/>
              </a:rPr>
              <a:t>1.6</a:t>
            </a:r>
            <a:r>
              <a:rPr lang="zh-CN" altLang="en-US" dirty="0" smtClean="0">
                <a:latin typeface="Arial" pitchFamily="34" charset="0"/>
              </a:rPr>
              <a:t>的要快。 </a:t>
            </a:r>
            <a:br>
              <a:rPr lang="zh-CN" altLang="en-US" dirty="0" smtClean="0">
                <a:latin typeface="Arial" pitchFamily="34" charset="0"/>
              </a:rPr>
            </a:br>
            <a:r>
              <a:rPr lang="zh-CN" altLang="en-US" dirty="0" smtClean="0">
                <a:latin typeface="Arial" pitchFamily="34" charset="0"/>
              </a:rPr>
              <a:t/>
            </a:r>
            <a:br>
              <a:rPr lang="zh-CN" altLang="en-US" dirty="0" smtClean="0">
                <a:latin typeface="Arial" pitchFamily="34" charset="0"/>
              </a:rPr>
            </a:br>
            <a:r>
              <a:rPr lang="zh-CN" altLang="en-US" dirty="0" smtClean="0">
                <a:latin typeface="Arial" pitchFamily="34" charset="0"/>
              </a:rPr>
              <a:t>这里还要说一说显存的实际运行频率和等效工作频率。</a:t>
            </a:r>
            <a:r>
              <a:rPr lang="en-US" altLang="zh-CN" dirty="0" smtClean="0">
                <a:latin typeface="Arial" pitchFamily="34" charset="0"/>
              </a:rPr>
              <a:t>DDR</a:t>
            </a:r>
            <a:r>
              <a:rPr lang="zh-CN" altLang="en-US" dirty="0" smtClean="0">
                <a:latin typeface="Arial" pitchFamily="34" charset="0"/>
              </a:rPr>
              <a:t>显存因为能在时钟的上升沿和下降沿都能传送数据，因此，在相同的</a:t>
            </a:r>
            <a:r>
              <a:rPr lang="zh-CN" altLang="en-US" dirty="0" smtClean="0">
                <a:latin typeface="Arial" pitchFamily="34" charset="0"/>
                <a:hlinkClick r:id="rId5"/>
              </a:rPr>
              <a:t>时钟频率</a:t>
            </a:r>
            <a:r>
              <a:rPr lang="zh-CN" altLang="en-US" dirty="0" smtClean="0">
                <a:latin typeface="Arial" pitchFamily="34" charset="0"/>
              </a:rPr>
              <a:t>和数据位宽度的情况下显存带宽是普通</a:t>
            </a:r>
            <a:r>
              <a:rPr lang="en-US" altLang="zh-CN" dirty="0" smtClean="0">
                <a:latin typeface="Arial" pitchFamily="34" charset="0"/>
              </a:rPr>
              <a:t>SDRAM</a:t>
            </a:r>
            <a:r>
              <a:rPr lang="zh-CN" altLang="en-US" dirty="0" smtClean="0">
                <a:latin typeface="Arial" pitchFamily="34" charset="0"/>
              </a:rPr>
              <a:t>的两倍。换句话说，在</a:t>
            </a:r>
            <a:r>
              <a:rPr lang="zh-CN" altLang="en-US" dirty="0" smtClean="0">
                <a:latin typeface="Arial" pitchFamily="34" charset="0"/>
                <a:hlinkClick r:id="rId4"/>
              </a:rPr>
              <a:t>显存速度</a:t>
            </a:r>
            <a:r>
              <a:rPr lang="zh-CN" altLang="en-US" dirty="0" smtClean="0">
                <a:latin typeface="Arial" pitchFamily="34" charset="0"/>
              </a:rPr>
              <a:t>相同的情况下，</a:t>
            </a:r>
            <a:r>
              <a:rPr lang="en-US" altLang="zh-CN" dirty="0" smtClean="0">
                <a:latin typeface="Arial" pitchFamily="34" charset="0"/>
              </a:rPr>
              <a:t>DDR</a:t>
            </a:r>
            <a:r>
              <a:rPr lang="zh-CN" altLang="en-US" dirty="0" smtClean="0">
                <a:latin typeface="Arial" pitchFamily="34" charset="0"/>
              </a:rPr>
              <a:t>显存的实际工作频率是普通</a:t>
            </a:r>
            <a:r>
              <a:rPr lang="en-US" altLang="zh-CN" dirty="0" smtClean="0">
                <a:latin typeface="Arial" pitchFamily="34" charset="0"/>
              </a:rPr>
              <a:t>SDRAM</a:t>
            </a:r>
            <a:r>
              <a:rPr lang="zh-CN" altLang="en-US" dirty="0" smtClean="0">
                <a:latin typeface="Arial" pitchFamily="34" charset="0"/>
              </a:rPr>
              <a:t>显存的</a:t>
            </a:r>
            <a:r>
              <a:rPr lang="en-US" altLang="zh-CN" dirty="0" smtClean="0">
                <a:latin typeface="Arial" pitchFamily="34" charset="0"/>
              </a:rPr>
              <a:t>2</a:t>
            </a:r>
            <a:r>
              <a:rPr lang="zh-CN" altLang="en-US" dirty="0" smtClean="0">
                <a:latin typeface="Arial" pitchFamily="34" charset="0"/>
              </a:rPr>
              <a:t>倍。同样，</a:t>
            </a:r>
            <a:r>
              <a:rPr lang="en-US" altLang="zh-CN" dirty="0" smtClean="0">
                <a:latin typeface="Arial" pitchFamily="34" charset="0"/>
              </a:rPr>
              <a:t>DDR</a:t>
            </a:r>
            <a:r>
              <a:rPr lang="zh-CN" altLang="en-US" dirty="0" smtClean="0">
                <a:latin typeface="Arial" pitchFamily="34" charset="0"/>
              </a:rPr>
              <a:t>显存达到的带宽也是普通</a:t>
            </a:r>
            <a:r>
              <a:rPr lang="en-US" altLang="zh-CN" dirty="0" smtClean="0">
                <a:latin typeface="Arial" pitchFamily="34" charset="0"/>
              </a:rPr>
              <a:t>SDRAM</a:t>
            </a:r>
            <a:r>
              <a:rPr lang="zh-CN" altLang="en-US" dirty="0" smtClean="0">
                <a:latin typeface="Arial" pitchFamily="34" charset="0"/>
              </a:rPr>
              <a:t>显存的</a:t>
            </a:r>
            <a:r>
              <a:rPr lang="en-US" altLang="zh-CN" dirty="0" smtClean="0">
                <a:latin typeface="Arial" pitchFamily="34" charset="0"/>
              </a:rPr>
              <a:t>2</a:t>
            </a:r>
            <a:r>
              <a:rPr lang="zh-CN" altLang="en-US" dirty="0" smtClean="0">
                <a:latin typeface="Arial" pitchFamily="34" charset="0"/>
              </a:rPr>
              <a:t>倍。例如，</a:t>
            </a:r>
            <a:r>
              <a:rPr lang="en-US" altLang="zh-CN" dirty="0" smtClean="0">
                <a:latin typeface="Arial" pitchFamily="34" charset="0"/>
              </a:rPr>
              <a:t>5ns</a:t>
            </a:r>
            <a:r>
              <a:rPr lang="zh-CN" altLang="en-US" dirty="0" smtClean="0">
                <a:latin typeface="Arial" pitchFamily="34" charset="0"/>
              </a:rPr>
              <a:t>的</a:t>
            </a:r>
            <a:r>
              <a:rPr lang="en-US" altLang="zh-CN" dirty="0" smtClean="0">
                <a:latin typeface="Arial" pitchFamily="34" charset="0"/>
              </a:rPr>
              <a:t>SDRAM</a:t>
            </a:r>
            <a:r>
              <a:rPr lang="zh-CN" altLang="en-US" dirty="0" smtClean="0">
                <a:latin typeface="Arial" pitchFamily="34" charset="0"/>
              </a:rPr>
              <a:t>显存的工作频率为</a:t>
            </a:r>
            <a:r>
              <a:rPr lang="en-US" altLang="zh-CN" dirty="0" smtClean="0">
                <a:latin typeface="Arial" pitchFamily="34" charset="0"/>
              </a:rPr>
              <a:t>200MHZ</a:t>
            </a:r>
            <a:r>
              <a:rPr lang="zh-CN" altLang="en-US" dirty="0" smtClean="0">
                <a:latin typeface="Arial" pitchFamily="34" charset="0"/>
              </a:rPr>
              <a:t>，而</a:t>
            </a:r>
            <a:r>
              <a:rPr lang="en-US" altLang="zh-CN" dirty="0" smtClean="0">
                <a:latin typeface="Arial" pitchFamily="34" charset="0"/>
              </a:rPr>
              <a:t>5ns</a:t>
            </a:r>
            <a:r>
              <a:rPr lang="zh-CN" altLang="en-US" dirty="0" smtClean="0">
                <a:latin typeface="Arial" pitchFamily="34" charset="0"/>
              </a:rPr>
              <a:t>的</a:t>
            </a:r>
            <a:r>
              <a:rPr lang="en-US" altLang="zh-CN" dirty="0" smtClean="0">
                <a:latin typeface="Arial" pitchFamily="34" charset="0"/>
              </a:rPr>
              <a:t>DDR</a:t>
            </a:r>
            <a:r>
              <a:rPr lang="zh-CN" altLang="en-US" dirty="0" smtClean="0">
                <a:latin typeface="Arial" pitchFamily="34" charset="0"/>
              </a:rPr>
              <a:t>显存的等效工作频率就是</a:t>
            </a:r>
            <a:r>
              <a:rPr lang="en-US" altLang="zh-CN" dirty="0" smtClean="0">
                <a:latin typeface="Arial" pitchFamily="34" charset="0"/>
              </a:rPr>
              <a:t>400MHZ</a:t>
            </a:r>
            <a:r>
              <a:rPr lang="zh-CN" altLang="en-US" dirty="0" smtClean="0">
                <a:latin typeface="Arial" pitchFamily="34" charset="0"/>
              </a:rPr>
              <a:t>。</a:t>
            </a:r>
            <a:br>
              <a:rPr lang="zh-CN" altLang="en-US" dirty="0" smtClean="0">
                <a:latin typeface="Arial" pitchFamily="34" charset="0"/>
              </a:rPr>
            </a:br>
            <a:r>
              <a:rPr lang="zh-CN" altLang="en-US" dirty="0" smtClean="0">
                <a:latin typeface="Arial" pitchFamily="34" charset="0"/>
              </a:rPr>
              <a:t/>
            </a:r>
            <a:br>
              <a:rPr lang="zh-CN" altLang="en-US" dirty="0" smtClean="0">
                <a:latin typeface="Arial" pitchFamily="34" charset="0"/>
              </a:rPr>
            </a:br>
            <a:r>
              <a:rPr lang="zh-CN" altLang="en-US" dirty="0" smtClean="0">
                <a:latin typeface="Arial" pitchFamily="34" charset="0"/>
              </a:rPr>
              <a:t>但要明白的是显卡制造时，厂商设定了显存实际工作频率，而实际工作频率不一定等于显存最大频率。此类情况现在较为常见，如显存最大能工作在</a:t>
            </a:r>
            <a:r>
              <a:rPr lang="en-US" altLang="zh-CN" dirty="0" smtClean="0">
                <a:latin typeface="Arial" pitchFamily="34" charset="0"/>
              </a:rPr>
              <a:t>650 MHz</a:t>
            </a:r>
            <a:r>
              <a:rPr lang="zh-CN" altLang="en-US" dirty="0" smtClean="0">
                <a:latin typeface="Arial" pitchFamily="34" charset="0"/>
              </a:rPr>
              <a:t>，而制造时显卡工作频率被设定为</a:t>
            </a:r>
            <a:r>
              <a:rPr lang="en-US" altLang="zh-CN" dirty="0" smtClean="0">
                <a:latin typeface="Arial" pitchFamily="34" charset="0"/>
              </a:rPr>
              <a:t>550 MHz</a:t>
            </a:r>
            <a:r>
              <a:rPr lang="zh-CN" altLang="en-US" dirty="0" smtClean="0">
                <a:latin typeface="Arial" pitchFamily="34" charset="0"/>
              </a:rPr>
              <a:t>，此时显存就存在一定的超频空间。这也就是目前厂商惯用的方法，显卡以超频为卖点。</a:t>
            </a:r>
            <a:endParaRPr lang="en-US" altLang="zh-CN" dirty="0" smtClean="0">
              <a:latin typeface="Arial" pitchFamily="34" charset="0"/>
            </a:endParaRPr>
          </a:p>
          <a:p>
            <a:pPr eaLnBrk="1" hangingPunct="1"/>
            <a:endParaRPr lang="en-US" altLang="zh-CN" b="1" dirty="0" smtClean="0">
              <a:latin typeface="Arial" pitchFamily="34" charset="0"/>
            </a:endParaRPr>
          </a:p>
          <a:p>
            <a:pPr eaLnBrk="1" hangingPunct="1"/>
            <a:endParaRPr lang="zh-CN" altLang="en-US" b="1" dirty="0" smtClean="0">
              <a:latin typeface="Arial" pitchFamily="34" charset="0"/>
            </a:endParaRPr>
          </a:p>
          <a:p>
            <a:pPr eaLnBrk="1" hangingPunct="1"/>
            <a:endParaRPr lang="en-US" altLang="zh-CN" b="1" dirty="0"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B7F5D986-4A5C-48CE-806E-3AFE6EBA314F}" type="slidenum">
              <a:rPr lang="en-US" altLang="zh-CN" smtClean="0">
                <a:latin typeface="Arial" pitchFamily="34" charset="0"/>
              </a:rPr>
              <a:pPr eaLnBrk="1" hangingPunct="1"/>
              <a:t>29</a:t>
            </a:fld>
            <a:endParaRPr lang="en-US" altLang="zh-CN" smtClean="0">
              <a:latin typeface="Arial" pitchFamily="34" charset="0"/>
            </a:endParaRPr>
          </a:p>
        </p:txBody>
      </p:sp>
      <p:sp>
        <p:nvSpPr>
          <p:cNvPr id="282627" name="Rectangle 2"/>
          <p:cNvSpPr>
            <a:spLocks noGrp="1" noRot="1" noChangeAspect="1" noChangeArrowheads="1" noTextEdit="1"/>
          </p:cNvSpPr>
          <p:nvPr>
            <p:ph type="sldImg"/>
          </p:nvPr>
        </p:nvSpPr>
        <p:spPr>
          <a:xfrm>
            <a:off x="381000" y="685800"/>
            <a:ext cx="6096000" cy="3429000"/>
          </a:xfrm>
          <a:ln/>
        </p:spPr>
      </p:sp>
      <p:sp>
        <p:nvSpPr>
          <p:cNvPr id="282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itchFamily="34" charset="0"/>
              </a:rPr>
              <a:t>2010</a:t>
            </a:r>
            <a:r>
              <a:rPr lang="zh-CN" altLang="en-US" smtClean="0">
                <a:latin typeface="Arial" pitchFamily="34" charset="0"/>
              </a:rPr>
              <a:t>年Ｎ</a:t>
            </a:r>
            <a:r>
              <a:rPr lang="en-US" altLang="zh-CN" smtClean="0">
                <a:latin typeface="Arial" pitchFamily="34" charset="0"/>
              </a:rPr>
              <a:t>vidia</a:t>
            </a:r>
            <a:r>
              <a:rPr lang="zh-CN" altLang="en-US" smtClean="0">
                <a:latin typeface="Arial" pitchFamily="34" charset="0"/>
              </a:rPr>
              <a:t>推出</a:t>
            </a:r>
            <a:r>
              <a:rPr lang="en-US" altLang="zh-CN" smtClean="0">
                <a:latin typeface="Arial" pitchFamily="34" charset="0"/>
              </a:rPr>
              <a:t>1xx</a:t>
            </a:r>
            <a:r>
              <a:rPr lang="zh-CN" altLang="en-US" smtClean="0">
                <a:latin typeface="Arial" pitchFamily="34" charset="0"/>
              </a:rPr>
              <a:t>和２</a:t>
            </a:r>
            <a:r>
              <a:rPr lang="en-US" altLang="zh-CN" smtClean="0">
                <a:latin typeface="Arial" pitchFamily="34" charset="0"/>
              </a:rPr>
              <a:t>xx</a:t>
            </a:r>
            <a:r>
              <a:rPr lang="zh-CN" altLang="en-US" smtClean="0">
                <a:latin typeface="Arial" pitchFamily="34" charset="0"/>
              </a:rPr>
              <a:t>系列，如</a:t>
            </a:r>
            <a:r>
              <a:rPr lang="en-US" altLang="zh-CN" smtClean="0">
                <a:latin typeface="Arial" pitchFamily="34" charset="0"/>
              </a:rPr>
              <a:t>GeForce 130 GeForce GT210,</a:t>
            </a:r>
            <a:r>
              <a:rPr lang="zh-CN" altLang="en-US" smtClean="0">
                <a:latin typeface="Arial" pitchFamily="34" charset="0"/>
              </a:rPr>
              <a:t>基本是老产品的新包装，型号对应和性能对比可查找相关测试报告</a:t>
            </a:r>
          </a:p>
          <a:p>
            <a:pPr eaLnBrk="1" hangingPunct="1"/>
            <a:endParaRPr lang="zh-CN" altLang="en-US" smtClean="0">
              <a:latin typeface="Arial" pitchFamily="34" charset="0"/>
            </a:endParaRPr>
          </a:p>
          <a:p>
            <a:pPr eaLnBrk="1" hangingPunct="1"/>
            <a:endParaRPr lang="zh-CN" altLang="en-US" smtClean="0">
              <a:latin typeface="Arial" pitchFamily="34" charset="0"/>
            </a:endParaRPr>
          </a:p>
          <a:p>
            <a:pPr eaLnBrk="1" hangingPunct="1"/>
            <a:endParaRPr lang="en-US" altLang="zh-CN" b="1"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3E38AAC2-2C34-4E3F-A02F-070515A4E524}" type="slidenum">
              <a:rPr lang="en-US" altLang="zh-CN" smtClean="0">
                <a:latin typeface="Arial" pitchFamily="34" charset="0"/>
              </a:rPr>
              <a:pPr eaLnBrk="1" hangingPunct="1"/>
              <a:t>30</a:t>
            </a:fld>
            <a:endParaRPr lang="en-US" altLang="zh-CN" smtClean="0">
              <a:latin typeface="Arial" pitchFamily="34" charset="0"/>
            </a:endParaRPr>
          </a:p>
        </p:txBody>
      </p:sp>
      <p:sp>
        <p:nvSpPr>
          <p:cNvPr id="283651" name="Rectangle 2"/>
          <p:cNvSpPr>
            <a:spLocks noGrp="1" noRot="1" noChangeAspect="1" noChangeArrowheads="1" noTextEdit="1"/>
          </p:cNvSpPr>
          <p:nvPr>
            <p:ph type="sldImg"/>
          </p:nvPr>
        </p:nvSpPr>
        <p:spPr>
          <a:xfrm>
            <a:off x="381000" y="685800"/>
            <a:ext cx="6096000" cy="3429000"/>
          </a:xfrm>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b="1"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3E38AAC2-2C34-4E3F-A02F-070515A4E524}" type="slidenum">
              <a:rPr lang="en-US" altLang="zh-CN" smtClean="0">
                <a:latin typeface="Arial" pitchFamily="34" charset="0"/>
              </a:rPr>
              <a:pPr eaLnBrk="1" hangingPunct="1"/>
              <a:t>31</a:t>
            </a:fld>
            <a:endParaRPr lang="en-US" altLang="zh-CN" smtClean="0">
              <a:latin typeface="Arial" pitchFamily="34" charset="0"/>
            </a:endParaRPr>
          </a:p>
        </p:txBody>
      </p:sp>
      <p:sp>
        <p:nvSpPr>
          <p:cNvPr id="283651" name="Rectangle 2"/>
          <p:cNvSpPr>
            <a:spLocks noGrp="1" noRot="1" noChangeAspect="1" noChangeArrowheads="1" noTextEdit="1"/>
          </p:cNvSpPr>
          <p:nvPr>
            <p:ph type="sldImg"/>
          </p:nvPr>
        </p:nvSpPr>
        <p:spPr>
          <a:xfrm>
            <a:off x="381000" y="685800"/>
            <a:ext cx="6096000" cy="3429000"/>
          </a:xfrm>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b="0" i="0" dirty="0" smtClean="0">
                <a:effectLst/>
                <a:latin typeface="+mn-lt"/>
                <a:ea typeface="+mn-ea"/>
                <a:cs typeface="+mn-cs"/>
                <a:sym typeface="等线"/>
              </a:rPr>
              <a:t>Titan V</a:t>
            </a:r>
            <a:r>
              <a:rPr lang="zh-CN" altLang="en-US" sz="1200" b="0" i="0" dirty="0" smtClean="0">
                <a:effectLst/>
                <a:latin typeface="+mn-lt"/>
                <a:ea typeface="+mn-ea"/>
                <a:cs typeface="+mn-cs"/>
                <a:sym typeface="等线"/>
              </a:rPr>
              <a:t>基于最高规格的</a:t>
            </a:r>
            <a:r>
              <a:rPr lang="en-US" altLang="zh-CN" sz="1200" b="0" i="0" dirty="0" smtClean="0">
                <a:effectLst/>
                <a:latin typeface="+mn-lt"/>
                <a:ea typeface="+mn-ea"/>
                <a:cs typeface="+mn-cs"/>
                <a:sym typeface="等线"/>
              </a:rPr>
              <a:t>GV100</a:t>
            </a:r>
            <a:r>
              <a:rPr lang="zh-CN" altLang="en-US" sz="1200" b="0" i="0" dirty="0" smtClean="0">
                <a:effectLst/>
                <a:latin typeface="+mn-lt"/>
                <a:ea typeface="+mn-ea"/>
                <a:cs typeface="+mn-cs"/>
                <a:sym typeface="等线"/>
              </a:rPr>
              <a:t>核心，集成</a:t>
            </a:r>
            <a:r>
              <a:rPr lang="en-US" altLang="zh-CN" sz="1200" b="0" i="0" dirty="0" smtClean="0">
                <a:effectLst/>
                <a:latin typeface="+mn-lt"/>
                <a:ea typeface="+mn-ea"/>
                <a:cs typeface="+mn-cs"/>
                <a:sym typeface="等线"/>
              </a:rPr>
              <a:t>211</a:t>
            </a:r>
            <a:r>
              <a:rPr lang="zh-CN" altLang="en-US" sz="1200" b="0" i="0" dirty="0" smtClean="0">
                <a:effectLst/>
                <a:latin typeface="+mn-lt"/>
                <a:ea typeface="+mn-ea"/>
                <a:cs typeface="+mn-cs"/>
                <a:sym typeface="等线"/>
              </a:rPr>
              <a:t>亿个</a:t>
            </a:r>
            <a:r>
              <a:rPr lang="zh-CN" altLang="en-US" sz="1200" b="0" i="0" u="none" strike="noStrike" dirty="0" smtClean="0">
                <a:effectLst/>
                <a:latin typeface="+mn-lt"/>
                <a:ea typeface="+mn-ea"/>
                <a:cs typeface="+mn-cs"/>
                <a:sym typeface="等线"/>
                <a:hlinkClick r:id="rId3"/>
              </a:rPr>
              <a:t>晶体管</a:t>
            </a:r>
            <a:r>
              <a:rPr lang="zh-CN" altLang="en-US" sz="1200" b="0" i="0" dirty="0" smtClean="0">
                <a:effectLst/>
                <a:latin typeface="+mn-lt"/>
                <a:ea typeface="+mn-ea"/>
                <a:cs typeface="+mn-cs"/>
                <a:sym typeface="等线"/>
              </a:rPr>
              <a:t>，拥有</a:t>
            </a:r>
            <a:r>
              <a:rPr lang="en-US" altLang="zh-CN" sz="1200" b="0" i="0" dirty="0" smtClean="0">
                <a:effectLst/>
                <a:latin typeface="+mn-lt"/>
                <a:ea typeface="+mn-ea"/>
                <a:cs typeface="+mn-cs"/>
                <a:sym typeface="等线"/>
              </a:rPr>
              <a:t>5120</a:t>
            </a:r>
            <a:r>
              <a:rPr lang="zh-CN" altLang="en-US" sz="1200" b="0" i="0" dirty="0" smtClean="0">
                <a:effectLst/>
                <a:latin typeface="+mn-lt"/>
                <a:ea typeface="+mn-ea"/>
                <a:cs typeface="+mn-cs"/>
                <a:sym typeface="等线"/>
              </a:rPr>
              <a:t>个</a:t>
            </a:r>
            <a:r>
              <a:rPr lang="en-US" altLang="zh-CN" sz="1200" b="0" i="0" dirty="0" smtClean="0">
                <a:effectLst/>
                <a:latin typeface="+mn-lt"/>
                <a:ea typeface="+mn-ea"/>
                <a:cs typeface="+mn-cs"/>
                <a:sym typeface="等线"/>
              </a:rPr>
              <a:t>CUDA</a:t>
            </a:r>
            <a:r>
              <a:rPr lang="zh-CN" altLang="en-US" sz="1200" b="0" i="0" dirty="0" smtClean="0">
                <a:effectLst/>
                <a:latin typeface="+mn-lt"/>
                <a:ea typeface="+mn-ea"/>
                <a:cs typeface="+mn-cs"/>
                <a:sym typeface="等线"/>
              </a:rPr>
              <a:t>核心、</a:t>
            </a:r>
            <a:r>
              <a:rPr lang="en-US" altLang="zh-CN" sz="1200" b="0" i="0" dirty="0" smtClean="0">
                <a:effectLst/>
                <a:latin typeface="+mn-lt"/>
                <a:ea typeface="+mn-ea"/>
                <a:cs typeface="+mn-cs"/>
                <a:sym typeface="等线"/>
              </a:rPr>
              <a:t>640</a:t>
            </a:r>
            <a:r>
              <a:rPr lang="zh-CN" altLang="en-US" sz="1200" b="0" i="0" dirty="0" smtClean="0">
                <a:effectLst/>
                <a:latin typeface="+mn-lt"/>
                <a:ea typeface="+mn-ea"/>
                <a:cs typeface="+mn-cs"/>
                <a:sym typeface="等线"/>
              </a:rPr>
              <a:t>个</a:t>
            </a:r>
            <a:r>
              <a:rPr lang="en-US" altLang="zh-CN" sz="1200" b="0" i="0" dirty="0" smtClean="0">
                <a:effectLst/>
                <a:latin typeface="+mn-lt"/>
                <a:ea typeface="+mn-ea"/>
                <a:cs typeface="+mn-cs"/>
                <a:sym typeface="等线"/>
              </a:rPr>
              <a:t>Tensor</a:t>
            </a:r>
            <a:r>
              <a:rPr lang="zh-CN" altLang="en-US" sz="1200" b="0" i="0" dirty="0" smtClean="0">
                <a:effectLst/>
                <a:latin typeface="+mn-lt"/>
                <a:ea typeface="+mn-ea"/>
                <a:cs typeface="+mn-cs"/>
                <a:sym typeface="等线"/>
              </a:rPr>
              <a:t>核心、</a:t>
            </a:r>
            <a:r>
              <a:rPr lang="en-US" altLang="zh-CN" sz="1200" b="0" i="0" dirty="0" smtClean="0">
                <a:effectLst/>
                <a:latin typeface="+mn-lt"/>
                <a:ea typeface="+mn-ea"/>
                <a:cs typeface="+mn-cs"/>
                <a:sym typeface="等线"/>
              </a:rPr>
              <a:t>320</a:t>
            </a:r>
            <a:r>
              <a:rPr lang="zh-CN" altLang="en-US" sz="1200" b="0" i="0" dirty="0" smtClean="0">
                <a:effectLst/>
                <a:latin typeface="+mn-lt"/>
                <a:ea typeface="+mn-ea"/>
                <a:cs typeface="+mn-cs"/>
                <a:sym typeface="等线"/>
              </a:rPr>
              <a:t>个纹理单元，核心频率</a:t>
            </a:r>
            <a:r>
              <a:rPr lang="en-US" altLang="zh-CN" sz="1200" b="0" i="0" dirty="0" smtClean="0">
                <a:effectLst/>
                <a:latin typeface="+mn-lt"/>
                <a:ea typeface="+mn-ea"/>
                <a:cs typeface="+mn-cs"/>
                <a:sym typeface="等线"/>
              </a:rPr>
              <a:t>1200-1455MHz</a:t>
            </a:r>
            <a:r>
              <a:rPr lang="zh-CN" altLang="en-US" sz="1200" b="0" i="0" dirty="0" smtClean="0">
                <a:effectLst/>
                <a:latin typeface="+mn-lt"/>
                <a:ea typeface="+mn-ea"/>
                <a:cs typeface="+mn-cs"/>
                <a:sym typeface="等线"/>
              </a:rPr>
              <a:t>，单精度浮点性能</a:t>
            </a:r>
            <a:r>
              <a:rPr lang="en-US" altLang="zh-CN" sz="1200" b="0" i="0" dirty="0" smtClean="0">
                <a:effectLst/>
                <a:latin typeface="+mn-lt"/>
                <a:ea typeface="+mn-ea"/>
                <a:cs typeface="+mn-cs"/>
                <a:sym typeface="等线"/>
              </a:rPr>
              <a:t>15TFlops</a:t>
            </a:r>
            <a:r>
              <a:rPr lang="zh-CN" altLang="en-US" sz="1200" b="0" i="0" dirty="0" smtClean="0">
                <a:effectLst/>
                <a:latin typeface="+mn-lt"/>
                <a:ea typeface="+mn-ea"/>
                <a:cs typeface="+mn-cs"/>
                <a:sym typeface="等线"/>
              </a:rPr>
              <a:t>，同时搭配</a:t>
            </a:r>
            <a:r>
              <a:rPr lang="en-US" altLang="zh-CN" sz="1200" b="0" i="0" dirty="0" smtClean="0">
                <a:effectLst/>
                <a:latin typeface="+mn-lt"/>
                <a:ea typeface="+mn-ea"/>
                <a:cs typeface="+mn-cs"/>
                <a:sym typeface="等线"/>
              </a:rPr>
              <a:t>3072-bit 12GB BHM2</a:t>
            </a:r>
            <a:r>
              <a:rPr lang="zh-CN" altLang="en-US" sz="1200" b="0" i="0" dirty="0" smtClean="0">
                <a:effectLst/>
                <a:latin typeface="+mn-lt"/>
                <a:ea typeface="+mn-ea"/>
                <a:cs typeface="+mn-cs"/>
                <a:sym typeface="等线"/>
              </a:rPr>
              <a:t>显存，等效频率</a:t>
            </a:r>
            <a:r>
              <a:rPr lang="en-US" altLang="zh-CN" sz="1200" b="0" i="0" dirty="0" smtClean="0">
                <a:effectLst/>
                <a:latin typeface="+mn-lt"/>
                <a:ea typeface="+mn-ea"/>
                <a:cs typeface="+mn-cs"/>
                <a:sym typeface="等线"/>
              </a:rPr>
              <a:t>1.7GHz</a:t>
            </a:r>
            <a:r>
              <a:rPr lang="zh-CN" altLang="en-US" sz="1200" b="0" i="0" dirty="0" smtClean="0">
                <a:effectLst/>
                <a:latin typeface="+mn-lt"/>
                <a:ea typeface="+mn-ea"/>
                <a:cs typeface="+mn-cs"/>
                <a:sym typeface="等线"/>
              </a:rPr>
              <a:t>，带宽</a:t>
            </a:r>
            <a:r>
              <a:rPr lang="en-US" altLang="zh-CN" sz="1200" b="0" i="0" dirty="0" smtClean="0">
                <a:effectLst/>
                <a:latin typeface="+mn-lt"/>
                <a:ea typeface="+mn-ea"/>
                <a:cs typeface="+mn-cs"/>
                <a:sym typeface="等线"/>
              </a:rPr>
              <a:t>653GB/s</a:t>
            </a:r>
            <a:r>
              <a:rPr lang="zh-CN" altLang="en-US" sz="1200" b="0" i="0" dirty="0" smtClean="0">
                <a:effectLst/>
                <a:latin typeface="+mn-lt"/>
                <a:ea typeface="+mn-ea"/>
                <a:cs typeface="+mn-cs"/>
                <a:sym typeface="等线"/>
              </a:rPr>
              <a:t>，热设计功耗</a:t>
            </a:r>
            <a:r>
              <a:rPr lang="en-US" altLang="zh-CN" sz="1200" b="0" i="0" dirty="0" smtClean="0">
                <a:effectLst/>
                <a:latin typeface="+mn-lt"/>
                <a:ea typeface="+mn-ea"/>
                <a:cs typeface="+mn-cs"/>
                <a:sym typeface="等线"/>
              </a:rPr>
              <a:t>250W(8+6</a:t>
            </a:r>
            <a:r>
              <a:rPr lang="zh-CN" altLang="en-US" sz="1200" b="0" i="0" dirty="0" smtClean="0">
                <a:effectLst/>
                <a:latin typeface="+mn-lt"/>
                <a:ea typeface="+mn-ea"/>
                <a:cs typeface="+mn-cs"/>
                <a:sym typeface="等线"/>
              </a:rPr>
              <a:t>针供电</a:t>
            </a:r>
            <a:r>
              <a:rPr lang="en-US" altLang="zh-CN" sz="1200" b="0" i="0" dirty="0" smtClean="0">
                <a:effectLst/>
                <a:latin typeface="+mn-lt"/>
                <a:ea typeface="+mn-ea"/>
                <a:cs typeface="+mn-cs"/>
                <a:sym typeface="等线"/>
              </a:rPr>
              <a:t>)</a:t>
            </a:r>
            <a:r>
              <a:rPr lang="zh-CN" altLang="en-US" sz="1200" b="0" i="0" dirty="0" smtClean="0">
                <a:effectLst/>
                <a:latin typeface="+mn-lt"/>
                <a:ea typeface="+mn-ea"/>
                <a:cs typeface="+mn-cs"/>
                <a:sym typeface="等线"/>
              </a:rPr>
              <a:t>，要价高达</a:t>
            </a:r>
            <a:r>
              <a:rPr lang="en-US" altLang="zh-CN" sz="1200" b="0" i="0" dirty="0" smtClean="0">
                <a:effectLst/>
                <a:latin typeface="+mn-lt"/>
                <a:ea typeface="+mn-ea"/>
                <a:cs typeface="+mn-cs"/>
                <a:sym typeface="等线"/>
              </a:rPr>
              <a:t>3000</a:t>
            </a:r>
            <a:r>
              <a:rPr lang="zh-CN" altLang="en-US" sz="1200" b="0" i="0" dirty="0" smtClean="0">
                <a:effectLst/>
                <a:latin typeface="+mn-lt"/>
                <a:ea typeface="+mn-ea"/>
                <a:cs typeface="+mn-cs"/>
                <a:sym typeface="等线"/>
              </a:rPr>
              <a:t>美元。</a:t>
            </a:r>
            <a:endParaRPr lang="en-US" altLang="zh-CN" b="1" dirty="0"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BF5EADFD-AD6F-4C96-93E0-ABC10DF41792}" type="slidenum">
              <a:rPr lang="en-US" altLang="zh-CN" smtClean="0">
                <a:latin typeface="Arial" pitchFamily="34" charset="0"/>
              </a:rPr>
              <a:pPr eaLnBrk="1" hangingPunct="1"/>
              <a:t>32</a:t>
            </a:fld>
            <a:endParaRPr lang="en-US" altLang="zh-CN" smtClean="0">
              <a:latin typeface="Arial" pitchFamily="34" charset="0"/>
            </a:endParaRPr>
          </a:p>
        </p:txBody>
      </p:sp>
      <p:sp>
        <p:nvSpPr>
          <p:cNvPr id="284675" name="Rectangle 2"/>
          <p:cNvSpPr>
            <a:spLocks noGrp="1" noRot="1" noChangeAspect="1" noChangeArrowheads="1" noTextEdit="1"/>
          </p:cNvSpPr>
          <p:nvPr>
            <p:ph type="sldImg"/>
          </p:nvPr>
        </p:nvSpPr>
        <p:spPr>
          <a:xfrm>
            <a:off x="381000" y="685800"/>
            <a:ext cx="6096000" cy="3429000"/>
          </a:xfrm>
          <a:ln/>
        </p:spPr>
      </p:sp>
      <p:sp>
        <p:nvSpPr>
          <p:cNvPr id="284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B109136E-19D9-490F-81C7-831AF0675305}" type="slidenum">
              <a:rPr lang="en-US" altLang="zh-CN" smtClean="0">
                <a:latin typeface="Arial" pitchFamily="34" charset="0"/>
              </a:rPr>
              <a:pPr eaLnBrk="1" hangingPunct="1"/>
              <a:t>33</a:t>
            </a:fld>
            <a:endParaRPr lang="en-US" altLang="zh-CN" smtClean="0">
              <a:latin typeface="Arial" pitchFamily="34" charset="0"/>
            </a:endParaRPr>
          </a:p>
        </p:txBody>
      </p:sp>
      <p:sp>
        <p:nvSpPr>
          <p:cNvPr id="285699" name="Rectangle 2"/>
          <p:cNvSpPr>
            <a:spLocks noGrp="1" noRot="1" noChangeAspect="1" noChangeArrowheads="1" noTextEdit="1"/>
          </p:cNvSpPr>
          <p:nvPr>
            <p:ph type="sldImg"/>
          </p:nvPr>
        </p:nvSpPr>
        <p:spPr>
          <a:xfrm>
            <a:off x="381000" y="685800"/>
            <a:ext cx="6096000" cy="3429000"/>
          </a:xfrm>
          <a:ln/>
        </p:spPr>
      </p:sp>
      <p:sp>
        <p:nvSpPr>
          <p:cNvPr id="285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itchFamily="34" charset="0"/>
              </a:rPr>
              <a:t>和ＧＰＵ相比，ＣＰＵ最大的问题就是浮点运算能力的不足。无论是Ｉ</a:t>
            </a:r>
            <a:r>
              <a:rPr lang="en-US" altLang="zh-CN" smtClean="0">
                <a:latin typeface="Arial" pitchFamily="34" charset="0"/>
              </a:rPr>
              <a:t>ntel</a:t>
            </a:r>
            <a:r>
              <a:rPr lang="zh-CN" altLang="en-US" smtClean="0">
                <a:latin typeface="Arial" pitchFamily="34" charset="0"/>
              </a:rPr>
              <a:t>　还是</a:t>
            </a:r>
            <a:r>
              <a:rPr lang="en-US" altLang="zh-CN" smtClean="0">
                <a:latin typeface="Arial" pitchFamily="34" charset="0"/>
              </a:rPr>
              <a:t>AMD</a:t>
            </a:r>
            <a:r>
              <a:rPr lang="zh-CN" altLang="en-US" smtClean="0">
                <a:latin typeface="Arial" pitchFamily="34" charset="0"/>
              </a:rPr>
              <a:t>的</a:t>
            </a:r>
            <a:r>
              <a:rPr lang="en-US" altLang="zh-CN" smtClean="0">
                <a:latin typeface="Arial" pitchFamily="34" charset="0"/>
              </a:rPr>
              <a:t>CPU</a:t>
            </a:r>
            <a:r>
              <a:rPr lang="zh-CN" altLang="en-US" smtClean="0">
                <a:latin typeface="Arial" pitchFamily="34" charset="0"/>
              </a:rPr>
              <a:t>，浮点运算速度都不足</a:t>
            </a:r>
            <a:r>
              <a:rPr lang="en-US" altLang="zh-CN" smtClean="0">
                <a:latin typeface="Arial" pitchFamily="34" charset="0"/>
              </a:rPr>
              <a:t>10Gflops</a:t>
            </a:r>
            <a:r>
              <a:rPr lang="zh-CN" altLang="en-US" smtClean="0">
                <a:latin typeface="Arial" pitchFamily="34" charset="0"/>
              </a:rPr>
              <a:t>（ </a:t>
            </a:r>
            <a:r>
              <a:rPr lang="en-US" altLang="zh-CN" smtClean="0">
                <a:latin typeface="Arial" pitchFamily="34" charset="0"/>
              </a:rPr>
              <a:t>Gflops</a:t>
            </a:r>
            <a:r>
              <a:rPr lang="zh-CN" altLang="en-US" smtClean="0">
                <a:latin typeface="Arial" pitchFamily="34" charset="0"/>
              </a:rPr>
              <a:t>代表每秒１０亿次浮点运算），而</a:t>
            </a:r>
            <a:r>
              <a:rPr lang="en-US" altLang="zh-CN" smtClean="0">
                <a:latin typeface="Arial" pitchFamily="34" charset="0"/>
              </a:rPr>
              <a:t>GPU</a:t>
            </a:r>
            <a:r>
              <a:rPr lang="zh-CN" altLang="en-US" smtClean="0">
                <a:latin typeface="Arial" pitchFamily="34" charset="0"/>
              </a:rPr>
              <a:t>的浮点运算能力在２００６年就已经数倍于</a:t>
            </a:r>
            <a:r>
              <a:rPr lang="en-US" altLang="zh-CN" smtClean="0">
                <a:latin typeface="Arial" pitchFamily="34" charset="0"/>
              </a:rPr>
              <a:t>CPU</a:t>
            </a:r>
            <a:r>
              <a:rPr lang="zh-CN" altLang="en-US" smtClean="0">
                <a:latin typeface="Arial" pitchFamily="34" charset="0"/>
              </a:rPr>
              <a:t>了。以ＨＤ３８５０显卡为例，其浮点运算速度可达</a:t>
            </a:r>
            <a:r>
              <a:rPr lang="en-US" altLang="zh-CN" smtClean="0">
                <a:latin typeface="Arial" pitchFamily="34" charset="0"/>
              </a:rPr>
              <a:t>474Gflops</a:t>
            </a:r>
          </a:p>
          <a:p>
            <a:pPr eaLnBrk="1" hangingPunct="1"/>
            <a:r>
              <a:rPr lang="zh-CN" altLang="en-US" smtClean="0">
                <a:latin typeface="Arial" pitchFamily="34" charset="0"/>
              </a:rPr>
              <a:t>ＧＰＵ与显存之间的带宽是ＣＰＵ与内存之间带宽的１０倍以上。</a:t>
            </a:r>
          </a:p>
          <a:p>
            <a:pPr eaLnBrk="1" hangingPunct="1"/>
            <a:r>
              <a:rPr lang="zh-CN" altLang="en-US" smtClean="0">
                <a:latin typeface="Arial" pitchFamily="34" charset="0"/>
              </a:rPr>
              <a:t>ＧＰＵ更适合重复的计算。由于ＧＰＵ是专门为图形计算而设计的，顶点着色和像素着色大量的计算特点大多是所有顶点或者像素都要采用同样的计算方法，即类似的运算会在海量数据上重复执行，这恰巧符合ＳＩＭＤ</a:t>
            </a:r>
            <a:r>
              <a:rPr lang="en-US" altLang="zh-CN" smtClean="0">
                <a:latin typeface="Arial" pitchFamily="34" charset="0"/>
              </a:rPr>
              <a:t>(</a:t>
            </a:r>
            <a:r>
              <a:rPr lang="zh-CN" altLang="en-US" smtClean="0">
                <a:latin typeface="Arial" pitchFamily="34" charset="0"/>
              </a:rPr>
              <a:t>单指令多数据</a:t>
            </a:r>
            <a:r>
              <a:rPr lang="en-US" altLang="zh-CN" smtClean="0">
                <a:latin typeface="Arial" pitchFamily="34" charset="0"/>
              </a:rPr>
              <a:t>) </a:t>
            </a:r>
            <a:r>
              <a:rPr lang="zh-CN" altLang="en-US" smtClean="0">
                <a:latin typeface="Arial" pitchFamily="34" charset="0"/>
              </a:rPr>
              <a:t>的概念，使得ＧＰＵ非常适合处理ＳＩＭＤ的运算，例如科学计算、海量数据分析等。</a:t>
            </a:r>
          </a:p>
          <a:p>
            <a:pPr eaLnBrk="1" hangingPunct="1"/>
            <a:endParaRPr lang="en-US" altLang="zh-CN"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200" b="1" dirty="0" smtClean="0"/>
              <a:t>是人变懒了？非也！是信息量太大了，需要迅速地、正确地理解和交流</a:t>
            </a:r>
          </a:p>
          <a:p>
            <a:endParaRPr lang="zh-CN" altLang="en-US" dirty="0"/>
          </a:p>
        </p:txBody>
      </p:sp>
    </p:spTree>
    <p:extLst>
      <p:ext uri="{BB962C8B-B14F-4D97-AF65-F5344CB8AC3E}">
        <p14:creationId xmlns:p14="http://schemas.microsoft.com/office/powerpoint/2010/main" val="1764099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8E7B74C9-DF74-4CFA-ADDD-EA64D3A146F6}" type="slidenum">
              <a:rPr lang="en-US" altLang="zh-CN" smtClean="0">
                <a:latin typeface="Arial" pitchFamily="34" charset="0"/>
              </a:rPr>
              <a:pPr eaLnBrk="1" hangingPunct="1"/>
              <a:t>8</a:t>
            </a:fld>
            <a:endParaRPr lang="en-US" altLang="zh-CN" smtClean="0">
              <a:latin typeface="Arial" pitchFamily="34" charset="0"/>
            </a:endParaRPr>
          </a:p>
        </p:txBody>
      </p:sp>
      <p:sp>
        <p:nvSpPr>
          <p:cNvPr id="165891" name="Rectangle 2"/>
          <p:cNvSpPr>
            <a:spLocks noGrp="1" noRot="1" noChangeAspect="1" noChangeArrowheads="1" noTextEdit="1"/>
          </p:cNvSpPr>
          <p:nvPr>
            <p:ph type="sldImg"/>
          </p:nvPr>
        </p:nvSpPr>
        <p:spPr>
          <a:xfrm>
            <a:off x="381000" y="685800"/>
            <a:ext cx="6096000" cy="3429000"/>
          </a:xfrm>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200"/>
              </a:spcBef>
              <a:defRPr/>
            </a:pPr>
            <a:r>
              <a:rPr lang="zh-CN" altLang="zh-CN" sz="1200" dirty="0" smtClean="0"/>
              <a:t>在文明程度高度发达的今天，图形已经是人类社会生活中信息传达最高效、模式理解最准确、设计创造最常用的思维方式和表达方法。人们通过图形得到最初的启蒙教育，通过图纸准确传达复杂信息，通过图形表达逻辑思维，通过图形生产制造，通过图形做设计搞创作，通过图形讲故事做游戏。图形在人类科学、技术、文化、生活的各个层面都起着非常重要的作用。</a:t>
            </a:r>
            <a:endParaRPr lang="zh-CN" altLang="en-US" sz="1200" b="1"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61308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E8F6C548-A4DA-46BF-AEE1-37990862C3A0}" type="slidenum">
              <a:rPr lang="en-US" altLang="zh-CN" smtClean="0">
                <a:latin typeface="Arial" pitchFamily="34" charset="0"/>
              </a:rPr>
              <a:pPr eaLnBrk="1" hangingPunct="1"/>
              <a:t>13</a:t>
            </a:fld>
            <a:endParaRPr lang="en-US" altLang="zh-CN" smtClean="0">
              <a:latin typeface="Arial" pitchFamily="34" charset="0"/>
            </a:endParaRPr>
          </a:p>
        </p:txBody>
      </p:sp>
      <p:sp>
        <p:nvSpPr>
          <p:cNvPr id="267267" name="Rectangle 2"/>
          <p:cNvSpPr>
            <a:spLocks noGrp="1" noRot="1" noChangeAspect="1" noChangeArrowheads="1" noTextEdit="1"/>
          </p:cNvSpPr>
          <p:nvPr>
            <p:ph type="sldImg"/>
          </p:nvPr>
        </p:nvSpPr>
        <p:spPr>
          <a:xfrm>
            <a:off x="381000" y="685800"/>
            <a:ext cx="6096000" cy="3429000"/>
          </a:xfrm>
          <a:ln/>
        </p:spPr>
      </p:sp>
      <p:sp>
        <p:nvSpPr>
          <p:cNvPr id="267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E8F6C548-A4DA-46BF-AEE1-37990862C3A0}" type="slidenum">
              <a:rPr lang="en-US" altLang="zh-CN" smtClean="0">
                <a:latin typeface="Arial" pitchFamily="34" charset="0"/>
              </a:rPr>
              <a:pPr eaLnBrk="1" hangingPunct="1"/>
              <a:t>14</a:t>
            </a:fld>
            <a:endParaRPr lang="en-US" altLang="zh-CN" smtClean="0">
              <a:latin typeface="Arial" pitchFamily="34" charset="0"/>
            </a:endParaRPr>
          </a:p>
        </p:txBody>
      </p:sp>
      <p:sp>
        <p:nvSpPr>
          <p:cNvPr id="267267" name="Rectangle 2"/>
          <p:cNvSpPr>
            <a:spLocks noGrp="1" noRot="1" noChangeAspect="1" noChangeArrowheads="1" noTextEdit="1"/>
          </p:cNvSpPr>
          <p:nvPr>
            <p:ph type="sldImg"/>
          </p:nvPr>
        </p:nvSpPr>
        <p:spPr>
          <a:xfrm>
            <a:off x="381000" y="685800"/>
            <a:ext cx="6096000" cy="3429000"/>
          </a:xfrm>
          <a:ln/>
        </p:spPr>
      </p:sp>
      <p:sp>
        <p:nvSpPr>
          <p:cNvPr id="267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8FDBB737-1139-4536-916C-7553BE5EC944}" type="slidenum">
              <a:rPr lang="en-US" altLang="zh-CN" smtClean="0">
                <a:latin typeface="Arial" pitchFamily="34" charset="0"/>
              </a:rPr>
              <a:pPr eaLnBrk="1" hangingPunct="1"/>
              <a:t>15</a:t>
            </a:fld>
            <a:endParaRPr lang="en-US" altLang="zh-CN" smtClean="0">
              <a:latin typeface="Arial" pitchFamily="34" charset="0"/>
            </a:endParaRPr>
          </a:p>
        </p:txBody>
      </p:sp>
      <p:sp>
        <p:nvSpPr>
          <p:cNvPr id="268291" name="Rectangle 2"/>
          <p:cNvSpPr>
            <a:spLocks noGrp="1" noRot="1" noChangeAspect="1" noChangeArrowheads="1" noTextEdit="1"/>
          </p:cNvSpPr>
          <p:nvPr>
            <p:ph type="sldImg"/>
          </p:nvPr>
        </p:nvSpPr>
        <p:spPr>
          <a:xfrm>
            <a:off x="381000" y="685800"/>
            <a:ext cx="6096000" cy="3429000"/>
          </a:xfrm>
          <a:ln/>
        </p:spPr>
      </p:sp>
      <p:sp>
        <p:nvSpPr>
          <p:cNvPr id="268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8ED7673D-2890-4AE7-AF76-E45FA104D1D0}" type="slidenum">
              <a:rPr lang="en-US" altLang="zh-CN" smtClean="0">
                <a:latin typeface="Arial" pitchFamily="34" charset="0"/>
              </a:rPr>
              <a:pPr eaLnBrk="1" hangingPunct="1"/>
              <a:t>16</a:t>
            </a:fld>
            <a:endParaRPr lang="en-US" altLang="zh-CN" smtClean="0">
              <a:latin typeface="Arial" pitchFamily="34" charset="0"/>
            </a:endParaRPr>
          </a:p>
        </p:txBody>
      </p:sp>
      <p:sp>
        <p:nvSpPr>
          <p:cNvPr id="269315" name="Rectangle 2"/>
          <p:cNvSpPr>
            <a:spLocks noGrp="1" noRot="1" noChangeAspect="1" noChangeArrowheads="1" noTextEdit="1"/>
          </p:cNvSpPr>
          <p:nvPr>
            <p:ph type="sldImg"/>
          </p:nvPr>
        </p:nvSpPr>
        <p:spPr>
          <a:xfrm>
            <a:off x="381000" y="685800"/>
            <a:ext cx="6096000" cy="3429000"/>
          </a:xfrm>
          <a:ln/>
        </p:spPr>
      </p:sp>
      <p:sp>
        <p:nvSpPr>
          <p:cNvPr id="269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自定义版式">
    <p:spTree>
      <p:nvGrpSpPr>
        <p:cNvPr id="1" name=""/>
        <p:cNvGrpSpPr/>
        <p:nvPr/>
      </p:nvGrpSpPr>
      <p:grpSpPr>
        <a:xfrm>
          <a:off x="0" y="0"/>
          <a:ext cx="0" cy="0"/>
          <a:chOff x="0" y="0"/>
          <a:chExt cx="0" cy="0"/>
        </a:xfrm>
      </p:grpSpPr>
      <p:grpSp>
        <p:nvGrpSpPr>
          <p:cNvPr id="44" name="Group 44"/>
          <p:cNvGrpSpPr/>
          <p:nvPr/>
        </p:nvGrpSpPr>
        <p:grpSpPr>
          <a:xfrm>
            <a:off x="0" y="-1664915"/>
            <a:ext cx="12192000" cy="10492847"/>
            <a:chOff x="0" y="0"/>
            <a:chExt cx="12192000" cy="10492846"/>
          </a:xfrm>
        </p:grpSpPr>
        <p:grpSp>
          <p:nvGrpSpPr>
            <p:cNvPr id="37" name="Group 37"/>
            <p:cNvGrpSpPr/>
            <p:nvPr/>
          </p:nvGrpSpPr>
          <p:grpSpPr>
            <a:xfrm>
              <a:off x="0" y="9172046"/>
              <a:ext cx="12192000" cy="1320801"/>
              <a:chOff x="0" y="0"/>
              <a:chExt cx="12192000" cy="1320800"/>
            </a:xfrm>
          </p:grpSpPr>
          <p:sp>
            <p:nvSpPr>
              <p:cNvPr id="32" name="Shape 3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3" name="Shape 3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34" name="Shape 3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 name="Shape 3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36" name="Shape 3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43" name="Group 43"/>
            <p:cNvGrpSpPr/>
            <p:nvPr/>
          </p:nvGrpSpPr>
          <p:grpSpPr>
            <a:xfrm>
              <a:off x="0" y="0"/>
              <a:ext cx="12192000" cy="1320801"/>
              <a:chOff x="0" y="0"/>
              <a:chExt cx="12192000" cy="1320800"/>
            </a:xfrm>
          </p:grpSpPr>
          <p:sp>
            <p:nvSpPr>
              <p:cNvPr id="38" name="Shape 3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9" name="Shape 39"/>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0" name="Shape 4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 name="Shape 41"/>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42" name="Shape 4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45" name="image2.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自定义版式">
    <p:spTree>
      <p:nvGrpSpPr>
        <p:cNvPr id="1" name=""/>
        <p:cNvGrpSpPr/>
        <p:nvPr/>
      </p:nvGrpSpPr>
      <p:grpSpPr>
        <a:xfrm>
          <a:off x="0" y="0"/>
          <a:ext cx="0" cy="0"/>
          <a:chOff x="0" y="0"/>
          <a:chExt cx="0" cy="0"/>
        </a:xfrm>
      </p:grpSpPr>
      <p:grpSp>
        <p:nvGrpSpPr>
          <p:cNvPr id="65" name="Group 65"/>
          <p:cNvGrpSpPr/>
          <p:nvPr/>
        </p:nvGrpSpPr>
        <p:grpSpPr>
          <a:xfrm>
            <a:off x="0" y="-1664915"/>
            <a:ext cx="12192000" cy="10492847"/>
            <a:chOff x="0" y="0"/>
            <a:chExt cx="12192000" cy="10492846"/>
          </a:xfrm>
        </p:grpSpPr>
        <p:grpSp>
          <p:nvGrpSpPr>
            <p:cNvPr id="58" name="Group 58"/>
            <p:cNvGrpSpPr/>
            <p:nvPr/>
          </p:nvGrpSpPr>
          <p:grpSpPr>
            <a:xfrm>
              <a:off x="0" y="9172046"/>
              <a:ext cx="12192000" cy="1320801"/>
              <a:chOff x="0" y="0"/>
              <a:chExt cx="12192000" cy="1320800"/>
            </a:xfrm>
          </p:grpSpPr>
          <p:sp>
            <p:nvSpPr>
              <p:cNvPr id="53" name="Shape 53"/>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54" name="Shape 54"/>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55" name="Shape 55"/>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6" name="Shape 56"/>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57" name="Shape 57"/>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64" name="Group 64"/>
            <p:cNvGrpSpPr/>
            <p:nvPr/>
          </p:nvGrpSpPr>
          <p:grpSpPr>
            <a:xfrm>
              <a:off x="0" y="0"/>
              <a:ext cx="12192000" cy="1320801"/>
              <a:chOff x="0" y="0"/>
              <a:chExt cx="12192000" cy="1320800"/>
            </a:xfrm>
          </p:grpSpPr>
          <p:sp>
            <p:nvSpPr>
              <p:cNvPr id="59" name="Shape 59"/>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60" name="Shape 60"/>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61" name="Shape 61"/>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2" name="Shape 62"/>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3" name="Shape 63"/>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66" name="image3.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grpSp>
        <p:nvGrpSpPr>
          <p:cNvPr id="107" name="Group 107"/>
          <p:cNvGrpSpPr/>
          <p:nvPr/>
        </p:nvGrpSpPr>
        <p:grpSpPr>
          <a:xfrm>
            <a:off x="0" y="-1664915"/>
            <a:ext cx="12192000" cy="10492847"/>
            <a:chOff x="0" y="0"/>
            <a:chExt cx="12192000" cy="10492846"/>
          </a:xfrm>
        </p:grpSpPr>
        <p:grpSp>
          <p:nvGrpSpPr>
            <p:cNvPr id="100" name="Group 100"/>
            <p:cNvGrpSpPr/>
            <p:nvPr/>
          </p:nvGrpSpPr>
          <p:grpSpPr>
            <a:xfrm>
              <a:off x="0" y="9172046"/>
              <a:ext cx="12192000" cy="1320801"/>
              <a:chOff x="0" y="0"/>
              <a:chExt cx="12192000" cy="1320800"/>
            </a:xfrm>
          </p:grpSpPr>
          <p:sp>
            <p:nvSpPr>
              <p:cNvPr id="95" name="Shape 9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6" name="Shape 9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97" name="Shape 9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8" name="Shape 9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99" name="Shape 9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06" name="Group 106"/>
            <p:cNvGrpSpPr/>
            <p:nvPr/>
          </p:nvGrpSpPr>
          <p:grpSpPr>
            <a:xfrm>
              <a:off x="0" y="0"/>
              <a:ext cx="12192000" cy="1320801"/>
              <a:chOff x="0" y="0"/>
              <a:chExt cx="12192000" cy="1320800"/>
            </a:xfrm>
          </p:grpSpPr>
          <p:sp>
            <p:nvSpPr>
              <p:cNvPr id="101" name="Shape 101"/>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02" name="Shape 102"/>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3" name="Shape 103"/>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4" name="Shape 104"/>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05" name="Shape 105"/>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108" name="Shape 108"/>
          <p:cNvSpPr>
            <a:spLocks noGrp="1"/>
          </p:cNvSpPr>
          <p:nvPr>
            <p:ph type="title"/>
          </p:nvPr>
        </p:nvSpPr>
        <p:spPr>
          <a:xfrm>
            <a:off x="838418" y="365125"/>
            <a:ext cx="10515164" cy="1325563"/>
          </a:xfrm>
          <a:prstGeom prst="rect">
            <a:avLst/>
          </a:prstGeom>
          <a:extLst>
            <a:ext uri="{C572A759-6A51-4108-AA02-DFA0A04FC94B}">
              <ma14:wrappingTextBoxFlag xmlns:ma14="http://schemas.microsoft.com/office/mac/drawingml/2011/main" xmlns="" val="1"/>
            </a:ext>
          </a:extLst>
        </p:spPr>
        <p:txBody>
          <a:bodyPr/>
          <a:lstStyle/>
          <a:p>
            <a:r>
              <a:t>单击此处编辑母版标题样式</a:t>
            </a:r>
          </a:p>
        </p:txBody>
      </p:sp>
      <p:sp>
        <p:nvSpPr>
          <p:cNvPr id="109" name="Shape 109"/>
          <p:cNvSpPr>
            <a:spLocks noGrp="1"/>
          </p:cNvSpPr>
          <p:nvPr>
            <p:ph type="body" idx="1"/>
          </p:nvPr>
        </p:nvSpPr>
        <p:spPr>
          <a:xfrm>
            <a:off x="838200" y="1825625"/>
            <a:ext cx="10515601" cy="4351338"/>
          </a:xfrm>
          <a:prstGeom prst="rect">
            <a:avLst/>
          </a:prstGeom>
          <a:extLst>
            <a:ext uri="{C572A759-6A51-4108-AA02-DFA0A04FC94B}">
              <ma14:wrappingTextBoxFlag xmlns:ma14="http://schemas.microsoft.com/office/mac/drawingml/2011/main" xmlns="" val="1"/>
            </a:ext>
          </a:extLst>
        </p:spPr>
        <p:txBody>
          <a:bodyPr/>
          <a:lstStyle/>
          <a:p>
            <a:r>
              <a:t>单击此处编辑母版文本样式</a:t>
            </a:r>
          </a:p>
          <a:p>
            <a:pPr lvl="1"/>
            <a:r>
              <a:t>第二级</a:t>
            </a:r>
          </a:p>
          <a:p>
            <a:pPr lvl="2"/>
            <a:r>
              <a:t>第三级</a:t>
            </a:r>
          </a:p>
          <a:p>
            <a:pPr lvl="3"/>
            <a:r>
              <a:t>第四级</a:t>
            </a:r>
          </a:p>
          <a:p>
            <a:pPr lvl="4"/>
            <a:r>
              <a:t>第五级</a:t>
            </a:r>
          </a:p>
        </p:txBody>
      </p:sp>
      <p:sp>
        <p:nvSpPr>
          <p:cNvPr id="110" name="Shape 110"/>
          <p:cNvSpPr>
            <a:spLocks noGrp="1"/>
          </p:cNvSpPr>
          <p:nvPr>
            <p:ph type="sldNum" sz="quarter" idx="2"/>
          </p:nvPr>
        </p:nvSpPr>
        <p:spPr>
          <a:xfrm>
            <a:off x="0" y="0"/>
            <a:ext cx="358413" cy="370840"/>
          </a:xfrm>
          <a:prstGeom prst="rect">
            <a:avLst/>
          </a:prstGeom>
        </p:spPr>
        <p:txBody>
          <a:bodyPr anchor="t"/>
          <a:lstStyle>
            <a:lvl1pPr algn="l">
              <a:defRPr sz="1800"/>
            </a:lvl1pPr>
          </a:lstStyle>
          <a:p>
            <a:fld id="{86CB4B4D-7CA3-9044-876B-883B54F8677D}" type="slidenum">
              <a:t>‹#›</a:t>
            </a:fld>
            <a:endParaRPr/>
          </a:p>
        </p:txBody>
      </p:sp>
      <p:pic>
        <p:nvPicPr>
          <p:cNvPr id="111" name="image4.png"/>
          <p:cNvPicPr>
            <a:picLocks noChangeAspect="1"/>
          </p:cNvPicPr>
          <p:nvPr/>
        </p:nvPicPr>
        <p:blipFill>
          <a:blip r:embed="rId2">
            <a:extLst/>
          </a:blip>
          <a:stretch>
            <a:fillRect/>
          </a:stretch>
        </p:blipFill>
        <p:spPr>
          <a:xfrm rot="20711862" flipH="1">
            <a:off x="10720365" y="5324678"/>
            <a:ext cx="3778605" cy="377881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标题幻灯片">
    <p:spTree>
      <p:nvGrpSpPr>
        <p:cNvPr id="1" name=""/>
        <p:cNvGrpSpPr/>
        <p:nvPr/>
      </p:nvGrpSpPr>
      <p:grpSpPr>
        <a:xfrm>
          <a:off x="0" y="0"/>
          <a:ext cx="0" cy="0"/>
          <a:chOff x="0" y="0"/>
          <a:chExt cx="0" cy="0"/>
        </a:xfrm>
      </p:grpSpPr>
      <p:grpSp>
        <p:nvGrpSpPr>
          <p:cNvPr id="130" name="Group 130"/>
          <p:cNvGrpSpPr/>
          <p:nvPr/>
        </p:nvGrpSpPr>
        <p:grpSpPr>
          <a:xfrm>
            <a:off x="0" y="-1664915"/>
            <a:ext cx="12192000" cy="10492847"/>
            <a:chOff x="0" y="0"/>
            <a:chExt cx="12192000" cy="10492846"/>
          </a:xfrm>
        </p:grpSpPr>
        <p:grpSp>
          <p:nvGrpSpPr>
            <p:cNvPr id="123" name="Group 123"/>
            <p:cNvGrpSpPr/>
            <p:nvPr/>
          </p:nvGrpSpPr>
          <p:grpSpPr>
            <a:xfrm>
              <a:off x="0" y="9172046"/>
              <a:ext cx="12192000" cy="1320801"/>
              <a:chOff x="0" y="0"/>
              <a:chExt cx="12192000" cy="1320800"/>
            </a:xfrm>
          </p:grpSpPr>
          <p:sp>
            <p:nvSpPr>
              <p:cNvPr id="118" name="Shape 11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19" name="Shape 119"/>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20" name="Shape 12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1" name="Shape 121"/>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22" name="Shape 12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29" name="Group 129"/>
            <p:cNvGrpSpPr/>
            <p:nvPr/>
          </p:nvGrpSpPr>
          <p:grpSpPr>
            <a:xfrm>
              <a:off x="0" y="0"/>
              <a:ext cx="12192000" cy="1320801"/>
              <a:chOff x="0" y="0"/>
              <a:chExt cx="12192000" cy="1320800"/>
            </a:xfrm>
          </p:grpSpPr>
          <p:sp>
            <p:nvSpPr>
              <p:cNvPr id="124" name="Shape 124"/>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25" name="Shape 125"/>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26" name="Shape 126"/>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7" name="Shape 127"/>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28" name="Shape 128"/>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131" name="Shape 131"/>
          <p:cNvSpPr>
            <a:spLocks noGrp="1"/>
          </p:cNvSpPr>
          <p:nvPr>
            <p:ph type="title"/>
          </p:nvPr>
        </p:nvSpPr>
        <p:spPr>
          <a:xfrm>
            <a:off x="1524000" y="1122362"/>
            <a:ext cx="9144000" cy="2387601"/>
          </a:xfrm>
          <a:prstGeom prst="rect">
            <a:avLst/>
          </a:prstGeom>
          <a:extLst>
            <a:ext uri="{C572A759-6A51-4108-AA02-DFA0A04FC94B}">
              <ma14:wrappingTextBoxFlag xmlns:ma14="http://schemas.microsoft.com/office/mac/drawingml/2011/main" xmlns="" val="1"/>
            </a:ext>
          </a:extLst>
        </p:spPr>
        <p:txBody>
          <a:bodyPr anchor="b"/>
          <a:lstStyle>
            <a:lvl1pPr algn="ctr">
              <a:defRPr sz="6000"/>
            </a:lvl1pPr>
          </a:lstStyle>
          <a:p>
            <a:r>
              <a:t>单击此处编辑母版标题样式</a:t>
            </a:r>
          </a:p>
        </p:txBody>
      </p:sp>
      <p:sp>
        <p:nvSpPr>
          <p:cNvPr id="132" name="Shape 132"/>
          <p:cNvSpPr>
            <a:spLocks noGrp="1"/>
          </p:cNvSpPr>
          <p:nvPr>
            <p:ph type="body" sz="quarter" idx="1"/>
          </p:nvPr>
        </p:nvSpPr>
        <p:spPr>
          <a:xfrm>
            <a:off x="1524000" y="3602037"/>
            <a:ext cx="9144000" cy="1655763"/>
          </a:xfrm>
          <a:prstGeom prst="rect">
            <a:avLst/>
          </a:prstGeom>
          <a:extLst>
            <a:ext uri="{C572A759-6A51-4108-AA02-DFA0A04FC94B}">
              <ma14:wrappingTextBoxFlag xmlns:ma14="http://schemas.microsoft.com/office/mac/drawingml/2011/main" xmlns="" val="1"/>
            </a:ext>
          </a:extLst>
        </p:spPr>
        <p:txBody>
          <a:bodyPr/>
          <a:lstStyle>
            <a:lvl1pPr algn="ctr"/>
          </a:lstStyle>
          <a:p>
            <a:r>
              <a:t>单击以编辑母版副标题样式</a:t>
            </a:r>
          </a:p>
        </p:txBody>
      </p:sp>
      <p:sp>
        <p:nvSpPr>
          <p:cNvPr id="133" name="Shape 133"/>
          <p:cNvSpPr>
            <a:spLocks noGrp="1"/>
          </p:cNvSpPr>
          <p:nvPr>
            <p:ph type="sldNum" sz="quarter" idx="2"/>
          </p:nvPr>
        </p:nvSpPr>
        <p:spPr>
          <a:xfrm>
            <a:off x="0" y="0"/>
            <a:ext cx="358413" cy="3708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xfrm>
            <a:off x="8414437" y="6217851"/>
            <a:ext cx="323163" cy="276999"/>
          </a:xfrm>
          <a:ln/>
        </p:spPr>
        <p:txBody>
          <a:bodyPr/>
          <a:lstStyle>
            <a:lvl1pPr>
              <a:defRPr/>
            </a:lvl1pPr>
          </a:lstStyle>
          <a:p>
            <a:pPr>
              <a:defRPr/>
            </a:pPr>
            <a:fld id="{A57AB282-DA15-4607-B903-5EF1B15CDE7D}" type="slidenum">
              <a:rPr lang="en-US" altLang="zh-CN"/>
              <a:pPr>
                <a:defRPr/>
              </a:pPr>
              <a:t>‹#›</a:t>
            </a:fld>
            <a:endParaRPr lang="en-US" altLang="zh-CN"/>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1558452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xfrm>
            <a:off x="8414437" y="6217851"/>
            <a:ext cx="323163" cy="276999"/>
          </a:xfrm>
          <a:ln/>
        </p:spPr>
        <p:txBody>
          <a:bodyPr/>
          <a:lstStyle>
            <a:lvl1pPr>
              <a:defRPr/>
            </a:lvl1pPr>
          </a:lstStyle>
          <a:p>
            <a:pPr>
              <a:defRPr/>
            </a:pPr>
            <a:fld id="{2455BBCE-4316-4A96-93DF-19AC9CDD6FF7}" type="slidenum">
              <a:rPr lang="en-US" altLang="zh-CN"/>
              <a:pPr>
                <a:defRPr/>
              </a:pPr>
              <a:t>‹#›</a:t>
            </a:fld>
            <a:endParaRPr lang="en-US" altLang="zh-CN"/>
          </a:p>
        </p:txBody>
      </p:sp>
      <p:sp>
        <p:nvSpPr>
          <p:cNvPr id="5"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145677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xfrm>
            <a:off x="8414437" y="6217851"/>
            <a:ext cx="323163" cy="276999"/>
          </a:xfrm>
          <a:ln/>
        </p:spPr>
        <p:txBody>
          <a:bodyPr/>
          <a:lstStyle>
            <a:lvl1pPr>
              <a:defRPr/>
            </a:lvl1pPr>
          </a:lstStyle>
          <a:p>
            <a:pPr>
              <a:defRPr/>
            </a:pPr>
            <a:fld id="{D6B4C21A-920A-4594-8AE2-FEA147B740E2}" type="slidenum">
              <a:rPr lang="en-US" altLang="zh-CN"/>
              <a:pPr>
                <a:defRPr/>
              </a:pPr>
              <a:t>‹#›</a:t>
            </a:fld>
            <a:endParaRPr lang="en-US" altLang="zh-CN"/>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425596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 name="Group 14"/>
          <p:cNvGrpSpPr/>
          <p:nvPr/>
        </p:nvGrpSpPr>
        <p:grpSpPr>
          <a:xfrm>
            <a:off x="0" y="-1664915"/>
            <a:ext cx="12192000" cy="10492847"/>
            <a:chOff x="0" y="0"/>
            <a:chExt cx="12192000" cy="10492846"/>
          </a:xfrm>
        </p:grpSpPr>
        <p:grpSp>
          <p:nvGrpSpPr>
            <p:cNvPr id="7" name="Group 7"/>
            <p:cNvGrpSpPr/>
            <p:nvPr/>
          </p:nvGrpSpPr>
          <p:grpSpPr>
            <a:xfrm>
              <a:off x="0" y="9172046"/>
              <a:ext cx="12192000" cy="1320801"/>
              <a:chOff x="0" y="0"/>
              <a:chExt cx="12192000" cy="1320800"/>
            </a:xfrm>
          </p:grpSpPr>
          <p:sp>
            <p:nvSpPr>
              <p:cNvPr id="2" name="Shape 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 name="Shape 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 name="Shape 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 name="Shape 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 name="Shape 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3" name="Group 13"/>
            <p:cNvGrpSpPr/>
            <p:nvPr/>
          </p:nvGrpSpPr>
          <p:grpSpPr>
            <a:xfrm>
              <a:off x="0" y="0"/>
              <a:ext cx="12192000" cy="1320801"/>
              <a:chOff x="0" y="0"/>
              <a:chExt cx="12192000" cy="1320800"/>
            </a:xfrm>
          </p:grpSpPr>
          <p:sp>
            <p:nvSpPr>
              <p:cNvPr id="8" name="Shape 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 name="Shape 9"/>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 name="Shape 1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Shape 11"/>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2" name="Shape 1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15" name="image1.png"/>
          <p:cNvPicPr>
            <a:picLocks noChangeAspect="1"/>
          </p:cNvPicPr>
          <p:nvPr/>
        </p:nvPicPr>
        <p:blipFill>
          <a:blip r:embed="rId9">
            <a:extLst/>
          </a:blip>
          <a:stretch>
            <a:fillRect/>
          </a:stretch>
        </p:blipFill>
        <p:spPr>
          <a:xfrm>
            <a:off x="4334931" y="0"/>
            <a:ext cx="7857068" cy="4419600"/>
          </a:xfrm>
          <a:prstGeom prst="rect">
            <a:avLst/>
          </a:prstGeom>
          <a:ln w="12700">
            <a:miter lim="400000"/>
          </a:ln>
        </p:spPr>
      </p:pic>
      <p:sp>
        <p:nvSpPr>
          <p:cNvPr id="16" name="Shape 16"/>
          <p:cNvSpPr>
            <a:spLocks noGrp="1"/>
          </p:cNvSpPr>
          <p:nvPr>
            <p:ph type="title"/>
          </p:nvPr>
        </p:nvSpPr>
        <p:spPr>
          <a:xfrm>
            <a:off x="609600" y="92074"/>
            <a:ext cx="10972800" cy="1508127"/>
          </a:xfrm>
          <a:prstGeom prst="rect">
            <a:avLst/>
          </a:prstGeom>
          <a:ln w="12700">
            <a:miter lim="400000"/>
          </a:ln>
        </p:spPr>
        <p:txBody>
          <a:bodyPr lIns="45719" rIns="45719" anchor="ctr">
            <a:normAutofit/>
          </a:bodyPr>
          <a:lstStyle/>
          <a:p>
            <a:endParaRPr/>
          </a:p>
        </p:txBody>
      </p:sp>
      <p:sp>
        <p:nvSpPr>
          <p:cNvPr id="17" name="Shape 17"/>
          <p:cNvSpPr>
            <a:spLocks noGrp="1"/>
          </p:cNvSpPr>
          <p:nvPr>
            <p:ph type="body" idx="1"/>
          </p:nvPr>
        </p:nvSpPr>
        <p:spPr>
          <a:xfrm>
            <a:off x="609600" y="1600200"/>
            <a:ext cx="10972800" cy="5257800"/>
          </a:xfrm>
          <a:prstGeom prst="rect">
            <a:avLst/>
          </a:prstGeom>
          <a:ln w="12700">
            <a:miter lim="400000"/>
          </a:ln>
        </p:spPr>
        <p:txBody>
          <a:bodyPr lIns="91421" tIns="91421" rIns="91421" bIns="91421">
            <a:normAutofit/>
          </a:bodyPr>
          <a:lstStyle/>
          <a:p>
            <a:endParaRPr/>
          </a:p>
        </p:txBody>
      </p:sp>
      <p:sp>
        <p:nvSpPr>
          <p:cNvPr id="18" name="Shape 18"/>
          <p:cNvSpPr>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Lst>
  <p:transition spd="med"/>
  <p:txStyles>
    <p:title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p:titleStyle>
    <p:body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4.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3.jpg"/><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hyperlink" Target="../2019&#31179;/running%20camera.mpg" TargetMode="Externa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6.jpeg"/><Relationship Id="rId5" Type="http://schemas.openxmlformats.org/officeDocument/2006/relationships/image" Target="../media/image15.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g"/><Relationship Id="rId12"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1.jpg"/><Relationship Id="rId11" Type="http://schemas.openxmlformats.org/officeDocument/2006/relationships/image" Target="../media/image26.jp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04526" y="620688"/>
            <a:ext cx="6249466" cy="769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6600" b="1">
                <a:solidFill>
                  <a:srgbClr val="000000"/>
                </a:solidFill>
                <a:latin typeface="Agency FB"/>
                <a:ea typeface="Agency FB"/>
                <a:cs typeface="Agency FB"/>
                <a:sym typeface="Agency FB"/>
              </a:defRPr>
            </a:lvl1pPr>
          </a:lstStyle>
          <a:p>
            <a:r>
              <a:rPr lang="en-US" altLang="zh-CN" sz="4400" b="0" dirty="0" smtClean="0">
                <a:latin typeface="Impact" panose="020B0806030902050204" pitchFamily="34" charset="0"/>
              </a:rPr>
              <a:t>SE344   </a:t>
            </a:r>
            <a:r>
              <a:rPr lang="en-US" altLang="zh-CN" sz="4400" b="0" dirty="0" smtClean="0">
                <a:solidFill>
                  <a:schemeClr val="accent5">
                    <a:lumMod val="50000"/>
                  </a:schemeClr>
                </a:solidFill>
                <a:latin typeface="Impact" pitchFamily="34" charset="0"/>
              </a:rPr>
              <a:t>Computer </a:t>
            </a:r>
            <a:r>
              <a:rPr lang="en-US" altLang="zh-CN" sz="4400" b="0" dirty="0">
                <a:solidFill>
                  <a:schemeClr val="accent5">
                    <a:lumMod val="50000"/>
                  </a:schemeClr>
                </a:solidFill>
                <a:latin typeface="Impact" pitchFamily="34" charset="0"/>
              </a:rPr>
              <a:t>Graphics</a:t>
            </a:r>
            <a:endParaRPr sz="4400" dirty="0">
              <a:solidFill>
                <a:schemeClr val="accent5">
                  <a:lumMod val="50000"/>
                </a:schemeClr>
              </a:solidFill>
            </a:endParaRPr>
          </a:p>
        </p:txBody>
      </p:sp>
      <p:sp>
        <p:nvSpPr>
          <p:cNvPr id="10" name="Rectangle 3"/>
          <p:cNvSpPr txBox="1">
            <a:spLocks noChangeArrowheads="1"/>
          </p:cNvSpPr>
          <p:nvPr/>
        </p:nvSpPr>
        <p:spPr>
          <a:xfrm>
            <a:off x="2135560" y="2492896"/>
            <a:ext cx="6719888" cy="1800225"/>
          </a:xfrm>
          <a:prstGeom prst="rect">
            <a:avLst/>
          </a:prstGeom>
        </p:spPr>
        <p:txBody>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a:defRPr/>
            </a:pPr>
            <a:r>
              <a:rPr lang="zh-CN" altLang="en-US" sz="4400" b="1" dirty="0" smtClean="0">
                <a:solidFill>
                  <a:schemeClr val="accent5">
                    <a:lumMod val="50000"/>
                  </a:schemeClr>
                </a:solidFill>
                <a:latin typeface="宋体" pitchFamily="2" charset="-122"/>
              </a:rPr>
              <a:t>第一章 </a:t>
            </a:r>
            <a:r>
              <a:rPr lang="zh-CN" altLang="en-US" sz="4400" b="1" dirty="0" smtClean="0">
                <a:solidFill>
                  <a:schemeClr val="accent5">
                    <a:lumMod val="50000"/>
                  </a:schemeClr>
                </a:solidFill>
                <a:latin typeface="楷体_GB2312" pitchFamily="49" charset="-122"/>
                <a:ea typeface="楷体_GB2312" pitchFamily="49" charset="-122"/>
              </a:rPr>
              <a:t>计算机图形学</a:t>
            </a:r>
            <a:r>
              <a:rPr lang="zh-CN" altLang="en-US" sz="4400" b="1" dirty="0">
                <a:solidFill>
                  <a:schemeClr val="accent5">
                    <a:lumMod val="50000"/>
                  </a:schemeClr>
                </a:solidFill>
                <a:latin typeface="楷体_GB2312" pitchFamily="49" charset="-122"/>
                <a:ea typeface="楷体_GB2312" pitchFamily="49" charset="-122"/>
              </a:rPr>
              <a:t>入门</a:t>
            </a:r>
            <a:endParaRPr lang="en-US" altLang="zh-CN" sz="4400" b="1" dirty="0" smtClean="0">
              <a:solidFill>
                <a:schemeClr val="accent5">
                  <a:lumMod val="50000"/>
                </a:schemeClr>
              </a:solidFill>
              <a:latin typeface="楷体_GB2312" pitchFamily="49" charset="-122"/>
              <a:ea typeface="楷体_GB2312" pitchFamily="49" charset="-122"/>
            </a:endParaRPr>
          </a:p>
          <a:p>
            <a:pPr>
              <a:defRPr/>
            </a:pPr>
            <a:endParaRPr lang="en-US" altLang="zh-CN" sz="3200" b="1" dirty="0" smtClean="0">
              <a:solidFill>
                <a:schemeClr val="accent5">
                  <a:lumMod val="50000"/>
                </a:schemeClr>
              </a:solidFill>
              <a:latin typeface="楷体_GB2312" pitchFamily="49" charset="-122"/>
              <a:ea typeface="楷体_GB2312" pitchFamily="49" charset="-122"/>
            </a:endParaRPr>
          </a:p>
          <a:p>
            <a:pPr>
              <a:defRPr/>
            </a:pPr>
            <a:r>
              <a:rPr lang="zh-CN" altLang="en-US" sz="3200" b="1" dirty="0" smtClean="0">
                <a:solidFill>
                  <a:schemeClr val="accent5">
                    <a:lumMod val="50000"/>
                  </a:schemeClr>
                </a:solidFill>
                <a:latin typeface="楷体_GB2312" pitchFamily="49" charset="-122"/>
                <a:ea typeface="楷体_GB2312" pitchFamily="49" charset="-122"/>
              </a:rPr>
              <a:t>          </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a:t>
            </a:r>
            <a:r>
              <a:rPr lang="en-US" altLang="zh-CN" sz="3600" b="1" dirty="0" smtClean="0">
                <a:solidFill>
                  <a:schemeClr val="accent5">
                    <a:lumMod val="50000"/>
                  </a:schemeClr>
                </a:solidFill>
                <a:latin typeface="华文楷体" panose="02010600040101010101" pitchFamily="2" charset="-122"/>
                <a:ea typeface="华文楷体" panose="02010600040101010101" pitchFamily="2" charset="-122"/>
              </a:rPr>
              <a:t>1</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）计算机绘图基础</a:t>
            </a:r>
            <a:endParaRPr lang="en-US" altLang="zh-CN" sz="4400" b="1" dirty="0" smtClean="0">
              <a:solidFill>
                <a:srgbClr val="FFCC99"/>
              </a:solidFill>
              <a:latin typeface="楷体_GB2312" pitchFamily="49" charset="-122"/>
              <a:ea typeface="楷体_GB2312" pitchFamily="49" charset="-122"/>
            </a:endParaRPr>
          </a:p>
          <a:p>
            <a:pPr>
              <a:defRPr/>
            </a:pPr>
            <a:endParaRPr lang="en-US" altLang="zh-CN" sz="2000" b="1" dirty="0" smtClean="0">
              <a:solidFill>
                <a:srgbClr val="FFCC99"/>
              </a:solidFill>
              <a:latin typeface="楷体_GB2312" pitchFamily="49" charset="-122"/>
              <a:ea typeface="楷体_GB2312" pitchFamily="49" charset="-122"/>
            </a:endParaRPr>
          </a:p>
          <a:p>
            <a:pPr>
              <a:defRPr/>
            </a:pPr>
            <a:endParaRPr lang="zh-CN" altLang="en-US" sz="2000" b="1" dirty="0" smtClean="0">
              <a:solidFill>
                <a:srgbClr val="FFCC99"/>
              </a:solidFill>
              <a:latin typeface="楷体_GB2312" pitchFamily="49" charset="-122"/>
              <a:ea typeface="楷体_GB2312" pitchFamily="49" charset="-122"/>
            </a:endParaRPr>
          </a:p>
          <a:p>
            <a:pPr>
              <a:defRPr/>
            </a:pPr>
            <a:r>
              <a:rPr lang="zh-CN" altLang="en-US" sz="2000" b="1" dirty="0" smtClean="0">
                <a:solidFill>
                  <a:schemeClr val="accent6">
                    <a:lumMod val="50000"/>
                  </a:schemeClr>
                </a:solidFill>
                <a:latin typeface="楷体_GB2312" pitchFamily="49" charset="-122"/>
                <a:ea typeface="楷体_GB2312" pitchFamily="49" charset="-122"/>
              </a:rPr>
              <a:t>主讲教师　肖双九  </a:t>
            </a:r>
            <a:endParaRPr lang="en-US" altLang="zh-CN" sz="2000" b="1" dirty="0" smtClean="0">
              <a:solidFill>
                <a:schemeClr val="accent6">
                  <a:lumMod val="50000"/>
                </a:schemeClr>
              </a:solidFill>
              <a:latin typeface="楷体_GB2312" pitchFamily="49" charset="-122"/>
              <a:ea typeface="楷体_GB2312" pitchFamily="49" charset="-122"/>
            </a:endParaRPr>
          </a:p>
          <a:p>
            <a:pPr>
              <a:defRPr/>
            </a:pPr>
            <a:r>
              <a:rPr lang="en-US" altLang="zh-CN" sz="2000" b="1" dirty="0" smtClean="0">
                <a:solidFill>
                  <a:schemeClr val="accent6">
                    <a:lumMod val="50000"/>
                  </a:schemeClr>
                </a:solidFill>
                <a:latin typeface="楷体_GB2312" pitchFamily="49" charset="-122"/>
                <a:ea typeface="楷体_GB2312" pitchFamily="49" charset="-122"/>
              </a:rPr>
              <a:t>xsjiu99@cs.sjtu.edu.cn</a:t>
            </a:r>
          </a:p>
        </p:txBody>
      </p:sp>
    </p:spTree>
    <p:extLst>
      <p:ext uri="{BB962C8B-B14F-4D97-AF65-F5344CB8AC3E}">
        <p14:creationId xmlns:p14="http://schemas.microsoft.com/office/powerpoint/2010/main" val="10776004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xEl>
                                              <p:pRg st="5" end="5"/>
                                            </p:txEl>
                                          </p:spTgt>
                                        </p:tgtEl>
                                        <p:attrNameLst>
                                          <p:attrName>style.visibility</p:attrName>
                                        </p:attrNameLst>
                                      </p:cBhvr>
                                      <p:to>
                                        <p:strVal val="visible"/>
                                      </p:to>
                                    </p:set>
                                    <p:animEffect transition="in" filter="fade">
                                      <p:cBhvr>
                                        <p:cTn id="14" dur="500"/>
                                        <p:tgtEl>
                                          <p:spTgt spid="10">
                                            <p:txEl>
                                              <p:pRg st="5" end="5"/>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xEl>
                                              <p:pRg st="6" end="6"/>
                                            </p:txEl>
                                          </p:spTgt>
                                        </p:tgtEl>
                                        <p:attrNameLst>
                                          <p:attrName>style.visibility</p:attrName>
                                        </p:attrNameLst>
                                      </p:cBhvr>
                                      <p:to>
                                        <p:strVal val="visible"/>
                                      </p:to>
                                    </p:set>
                                    <p:animEffect transition="in" filter="fade">
                                      <p:cBhvr>
                                        <p:cTn id="18"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3119967" y="3644901"/>
            <a:ext cx="6239933" cy="1008063"/>
          </a:xfrm>
          <a:prstGeom prst="rect">
            <a:avLst/>
          </a:prstGeom>
          <a:noFill/>
          <a:ln w="9525">
            <a:noFill/>
            <a:miter lim="800000"/>
            <a:headEnd/>
            <a:tailEnd/>
          </a:ln>
          <a:effectLst/>
        </p:spPr>
        <p:txBody>
          <a:bodyPr/>
          <a:lstStyle/>
          <a:p>
            <a:pPr algn="ctr">
              <a:spcBef>
                <a:spcPct val="20000"/>
              </a:spcBef>
              <a:buClr>
                <a:schemeClr val="hlink"/>
              </a:buClr>
              <a:buSzPct val="70000"/>
              <a:buFont typeface="Wingdings" pitchFamily="2" charset="2"/>
              <a:buNone/>
              <a:defRPr/>
            </a:pPr>
            <a:endParaRPr lang="zh-CN" altLang="zh-CN" sz="2400">
              <a:effectLst>
                <a:outerShdw blurRad="38100" dist="38100" dir="2700000" algn="tl">
                  <a:srgbClr val="000000"/>
                </a:outerShdw>
              </a:effectLst>
              <a:latin typeface="黑体" pitchFamily="2" charset="-122"/>
              <a:ea typeface="黑体" pitchFamily="2" charset="-122"/>
            </a:endParaRP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782841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84" y="404813"/>
            <a:ext cx="10513483"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872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268"/>
          <p:cNvGrpSpPr/>
          <p:nvPr/>
        </p:nvGrpSpPr>
        <p:grpSpPr>
          <a:xfrm>
            <a:off x="0" y="-1664915"/>
            <a:ext cx="12192000" cy="10492847"/>
            <a:chOff x="0" y="0"/>
            <a:chExt cx="12192000" cy="10492846"/>
          </a:xfrm>
        </p:grpSpPr>
        <p:grpSp>
          <p:nvGrpSpPr>
            <p:cNvPr id="261" name="Group 261"/>
            <p:cNvGrpSpPr/>
            <p:nvPr/>
          </p:nvGrpSpPr>
          <p:grpSpPr>
            <a:xfrm>
              <a:off x="0" y="9172046"/>
              <a:ext cx="12192000" cy="1320801"/>
              <a:chOff x="0" y="0"/>
              <a:chExt cx="12192000" cy="1320800"/>
            </a:xfrm>
          </p:grpSpPr>
          <p:sp>
            <p:nvSpPr>
              <p:cNvPr id="256" name="Shape 256"/>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257" name="Shape 257"/>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258" name="Shape 258"/>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9" name="Shape 259"/>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260" name="Shape 260"/>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267" name="Group 267"/>
            <p:cNvGrpSpPr/>
            <p:nvPr/>
          </p:nvGrpSpPr>
          <p:grpSpPr>
            <a:xfrm>
              <a:off x="0" y="0"/>
              <a:ext cx="12192000" cy="1320801"/>
              <a:chOff x="0" y="0"/>
              <a:chExt cx="12192000" cy="1320800"/>
            </a:xfrm>
          </p:grpSpPr>
          <p:sp>
            <p:nvSpPr>
              <p:cNvPr id="262" name="Shape 26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263" name="Shape 26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264" name="Shape 26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5" name="Shape 26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266" name="Shape 26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269" name="Shape 269"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428402" y="3881442"/>
            <a:ext cx="3335206"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zh-CN" altLang="en-US" b="1" dirty="0" smtClean="0"/>
              <a:t>计算机图形硬件</a:t>
            </a:r>
            <a:endParaRPr b="1" dirty="0"/>
          </a:p>
        </p:txBody>
      </p:sp>
      <p:grpSp>
        <p:nvGrpSpPr>
          <p:cNvPr id="272" name="Group 27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1" cy="1714897"/>
            <a:chOff x="0" y="0"/>
            <a:chExt cx="1989279" cy="1714895"/>
          </a:xfrm>
        </p:grpSpPr>
        <p:sp>
          <p:nvSpPr>
            <p:cNvPr id="270" name="Shape 270"/>
            <p:cNvSpPr/>
            <p:nvPr/>
          </p:nvSpPr>
          <p:spPr>
            <a:xfrm>
              <a:off x="0" y="0"/>
              <a:ext cx="1989279"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271" name="Shape 271"/>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2</a:t>
              </a:r>
              <a:endParaRPr dirty="0"/>
            </a:p>
          </p:txBody>
        </p:sp>
      </p:grpSp>
    </p:spTree>
    <p:extLst>
      <p:ext uri="{BB962C8B-B14F-4D97-AF65-F5344CB8AC3E}">
        <p14:creationId xmlns:p14="http://schemas.microsoft.com/office/powerpoint/2010/main" val="3448172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Rot="1" noChangeArrowheads="1"/>
          </p:cNvSpPr>
          <p:nvPr>
            <p:ph type="title"/>
          </p:nvPr>
        </p:nvSpPr>
        <p:spPr>
          <a:xfrm>
            <a:off x="839416" y="404664"/>
            <a:ext cx="10515164" cy="1325563"/>
          </a:xfrm>
        </p:spPr>
        <p:txBody>
          <a:bodyPr>
            <a:normAutofit/>
          </a:bodyPr>
          <a:lstStyle/>
          <a:p>
            <a:pPr lvl="1" eaLnBrk="1" hangingPunct="1">
              <a:spcBef>
                <a:spcPts val="3000"/>
              </a:spcBef>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计算机图形硬件</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71747" name="Rectangle 3"/>
          <p:cNvSpPr>
            <a:spLocks noGrp="1" noChangeArrowheads="1"/>
          </p:cNvSpPr>
          <p:nvPr>
            <p:ph type="body" idx="1"/>
          </p:nvPr>
        </p:nvSpPr>
        <p:spPr>
          <a:xfrm>
            <a:off x="1343472" y="1700808"/>
            <a:ext cx="5401816" cy="4351338"/>
          </a:xfrm>
        </p:spPr>
        <p:txBody>
          <a:bodyPr>
            <a:normAutofit/>
          </a:bodyPr>
          <a:lstStyle/>
          <a:p>
            <a:pPr marL="457200" lvl="1" indent="-457200" eaLnBrk="1" hangingPunct="1">
              <a:lnSpc>
                <a:spcPct val="150000"/>
              </a:lnSpc>
              <a:spcBef>
                <a:spcPts val="2400"/>
              </a:spcBef>
              <a:buAutoNum type="arabicPeriod"/>
              <a:defRPr/>
            </a:pPr>
            <a:r>
              <a:rPr lang="zh-CN" altLang="en-US" sz="3600" b="1" dirty="0" smtClean="0">
                <a:solidFill>
                  <a:schemeClr val="accent6">
                    <a:lumMod val="50000"/>
                  </a:schemeClr>
                </a:solidFill>
                <a:latin typeface="微软雅黑" panose="020B0503020204020204" pitchFamily="34" charset="-122"/>
                <a:ea typeface="微软雅黑" panose="020B0503020204020204" pitchFamily="34" charset="-122"/>
              </a:rPr>
              <a:t>图形输出设备</a:t>
            </a:r>
            <a:endParaRPr lang="en-US" altLang="zh-CN" sz="3600" b="1" dirty="0" smtClean="0">
              <a:solidFill>
                <a:schemeClr val="accent6">
                  <a:lumMod val="50000"/>
                </a:schemeClr>
              </a:solidFill>
              <a:latin typeface="微软雅黑" panose="020B0503020204020204" pitchFamily="34" charset="-122"/>
              <a:ea typeface="微软雅黑" panose="020B0503020204020204" pitchFamily="34" charset="-122"/>
            </a:endParaRPr>
          </a:p>
          <a:p>
            <a:pPr marL="457200" lvl="1" indent="-457200" eaLnBrk="1" hangingPunct="1">
              <a:lnSpc>
                <a:spcPct val="150000"/>
              </a:lnSpc>
              <a:spcBef>
                <a:spcPts val="2400"/>
              </a:spcBef>
              <a:buAutoNum type="arabicPeriod"/>
              <a:defRPr/>
            </a:pPr>
            <a:r>
              <a:rPr lang="zh-CN" altLang="en-US" sz="3600" b="1" dirty="0" smtClean="0">
                <a:solidFill>
                  <a:schemeClr val="accent6">
                    <a:lumMod val="50000"/>
                  </a:schemeClr>
                </a:solidFill>
                <a:latin typeface="微软雅黑" panose="020B0503020204020204" pitchFamily="34" charset="-122"/>
                <a:ea typeface="微软雅黑" panose="020B0503020204020204" pitchFamily="34" charset="-122"/>
              </a:rPr>
              <a:t>图形输入设备</a:t>
            </a:r>
            <a:endParaRPr lang="en-US" altLang="zh-CN" sz="3600" b="1" dirty="0" smtClean="0">
              <a:solidFill>
                <a:schemeClr val="accent6">
                  <a:lumMod val="50000"/>
                </a:schemeClr>
              </a:solidFill>
              <a:latin typeface="微软雅黑" panose="020B0503020204020204" pitchFamily="34" charset="-122"/>
              <a:ea typeface="微软雅黑" panose="020B0503020204020204" pitchFamily="34" charset="-122"/>
            </a:endParaRPr>
          </a:p>
          <a:p>
            <a:pPr marL="457200" lvl="1" indent="-457200" eaLnBrk="1" hangingPunct="1">
              <a:lnSpc>
                <a:spcPct val="150000"/>
              </a:lnSpc>
              <a:spcBef>
                <a:spcPts val="2400"/>
              </a:spcBef>
              <a:buAutoNum type="arabicPeriod"/>
              <a:defRPr/>
            </a:pPr>
            <a:r>
              <a:rPr lang="zh-CN" altLang="en-US" sz="3600" b="1" dirty="0">
                <a:solidFill>
                  <a:schemeClr val="accent6">
                    <a:lumMod val="50000"/>
                  </a:schemeClr>
                </a:solidFill>
                <a:latin typeface="微软雅黑" panose="020B0503020204020204" pitchFamily="34" charset="-122"/>
                <a:ea typeface="微软雅黑" panose="020B0503020204020204" pitchFamily="34" charset="-122"/>
                <a:sym typeface="Lato Light"/>
              </a:rPr>
              <a:t>图形处理设备</a:t>
            </a:r>
            <a:endParaRPr lang="en-US" altLang="zh-CN" sz="3600" b="1" dirty="0" smtClean="0">
              <a:solidFill>
                <a:schemeClr val="accent6">
                  <a:lumMod val="50000"/>
                </a:schemeClr>
              </a:solidFill>
              <a:latin typeface="微软雅黑" panose="020B0503020204020204" pitchFamily="34" charset="-122"/>
              <a:ea typeface="微软雅黑" panose="020B0503020204020204" pitchFamily="34" charset="-122"/>
            </a:endParaRPr>
          </a:p>
          <a:p>
            <a:pPr marL="457200" lvl="1" indent="-457200" eaLnBrk="1" hangingPunct="1">
              <a:buAutoNum type="arabicPeriod"/>
              <a:defRPr/>
            </a:pPr>
            <a:endParaRPr lang="en-US" altLang="zh-CN" dirty="0" smtClean="0"/>
          </a:p>
        </p:txBody>
      </p:sp>
    </p:spTree>
    <p:extLst>
      <p:ext uri="{BB962C8B-B14F-4D97-AF65-F5344CB8AC3E}">
        <p14:creationId xmlns:p14="http://schemas.microsoft.com/office/powerpoint/2010/main" val="1106681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1747">
                                            <p:txEl>
                                              <p:pRg st="0" end="0"/>
                                            </p:txEl>
                                          </p:spTgt>
                                        </p:tgtEl>
                                        <p:attrNameLst>
                                          <p:attrName>style.visibility</p:attrName>
                                        </p:attrNameLst>
                                      </p:cBhvr>
                                      <p:to>
                                        <p:strVal val="visible"/>
                                      </p:to>
                                    </p:set>
                                    <p:animEffect transition="in" filter="fade">
                                      <p:cBhvr>
                                        <p:cTn id="7" dur="500"/>
                                        <p:tgtEl>
                                          <p:spTgt spid="67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1747">
                                            <p:txEl>
                                              <p:pRg st="1" end="1"/>
                                            </p:txEl>
                                          </p:spTgt>
                                        </p:tgtEl>
                                        <p:attrNameLst>
                                          <p:attrName>style.visibility</p:attrName>
                                        </p:attrNameLst>
                                      </p:cBhvr>
                                      <p:to>
                                        <p:strVal val="visible"/>
                                      </p:to>
                                    </p:set>
                                    <p:animEffect transition="in" filter="fade">
                                      <p:cBhvr>
                                        <p:cTn id="12" dur="500"/>
                                        <p:tgtEl>
                                          <p:spTgt spid="671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1747">
                                            <p:txEl>
                                              <p:pRg st="2" end="2"/>
                                            </p:txEl>
                                          </p:spTgt>
                                        </p:tgtEl>
                                        <p:attrNameLst>
                                          <p:attrName>style.visibility</p:attrName>
                                        </p:attrNameLst>
                                      </p:cBhvr>
                                      <p:to>
                                        <p:strVal val="visible"/>
                                      </p:to>
                                    </p:set>
                                    <p:animEffect transition="in" filter="fade">
                                      <p:cBhvr>
                                        <p:cTn id="17" dur="500"/>
                                        <p:tgtEl>
                                          <p:spTgt spid="671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Rot="1" noChangeArrowheads="1"/>
          </p:cNvSpPr>
          <p:nvPr>
            <p:ph type="title"/>
          </p:nvPr>
        </p:nvSpPr>
        <p:spPr/>
        <p:txBody>
          <a:bodyPr>
            <a:normAutofit/>
          </a:bodyPr>
          <a:lstStyle/>
          <a:p>
            <a:pPr lvl="1" eaLnBrk="1" hangingPunct="1">
              <a:spcBef>
                <a:spcPts val="3000"/>
              </a:spcBef>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1</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图形输出设备</a:t>
            </a:r>
          </a:p>
        </p:txBody>
      </p:sp>
      <p:sp>
        <p:nvSpPr>
          <p:cNvPr id="671747" name="Rectangle 3"/>
          <p:cNvSpPr>
            <a:spLocks noGrp="1" noChangeArrowheads="1"/>
          </p:cNvSpPr>
          <p:nvPr>
            <p:ph type="body" idx="1"/>
          </p:nvPr>
        </p:nvSpPr>
        <p:spPr/>
        <p:txBody>
          <a:bodyPr/>
          <a:lstStyle/>
          <a:p>
            <a:pPr marL="457200" indent="-457200" eaLnBrk="1" hangingPunct="1">
              <a:lnSpc>
                <a:spcPct val="150000"/>
              </a:lnSpc>
              <a:buFont typeface="Arial" panose="020B0604020202020204" pitchFamily="34" charset="0"/>
              <a:buChar char="•"/>
              <a:defRPr/>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显示器</a:t>
            </a:r>
          </a:p>
          <a:p>
            <a:pPr marL="457200" indent="-457200" eaLnBrk="1" hangingPunct="1">
              <a:lnSpc>
                <a:spcPct val="150000"/>
              </a:lnSpc>
              <a:buFont typeface="Arial" panose="020B0604020202020204" pitchFamily="34" charset="0"/>
              <a:buChar char="•"/>
              <a:defRPr/>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绘图仪</a:t>
            </a:r>
          </a:p>
          <a:p>
            <a:pPr marL="457200" indent="-457200" eaLnBrk="1" hangingPunct="1">
              <a:lnSpc>
                <a:spcPct val="150000"/>
              </a:lnSpc>
              <a:buFont typeface="Arial" panose="020B0604020202020204" pitchFamily="34" charset="0"/>
              <a:buChar char="•"/>
              <a:defRPr/>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打印机</a:t>
            </a:r>
          </a:p>
          <a:p>
            <a:pPr marL="457200" indent="-457200" eaLnBrk="1" hangingPunct="1">
              <a:lnSpc>
                <a:spcPct val="150000"/>
              </a:lnSpc>
              <a:buFont typeface="Arial" panose="020B0604020202020204" pitchFamily="34" charset="0"/>
              <a:buChar char="•"/>
              <a:defRPr/>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彩色胶片照相机</a:t>
            </a:r>
          </a:p>
          <a:p>
            <a:pPr lvl="1" eaLnBrk="1" hangingPunct="1">
              <a:defRPr/>
            </a:pPr>
            <a:endParaRPr lang="zh-CN" altLang="en-US" b="1" dirty="0" smtClean="0"/>
          </a:p>
          <a:p>
            <a:pPr lvl="1" eaLnBrk="1" hangingPunct="1">
              <a:defRPr/>
            </a:pPr>
            <a:endParaRPr lang="en-US" altLang="zh-CN" dirty="0" smtClean="0"/>
          </a:p>
        </p:txBody>
      </p:sp>
    </p:spTree>
    <p:extLst>
      <p:ext uri="{BB962C8B-B14F-4D97-AF65-F5344CB8AC3E}">
        <p14:creationId xmlns:p14="http://schemas.microsoft.com/office/powerpoint/2010/main" val="12142942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71747">
                                            <p:bg/>
                                          </p:spTgt>
                                        </p:tgtEl>
                                        <p:attrNameLst>
                                          <p:attrName>style.visibility</p:attrName>
                                        </p:attrNameLst>
                                      </p:cBhvr>
                                      <p:to>
                                        <p:strVal val="visible"/>
                                      </p:to>
                                    </p:set>
                                    <p:animEffect transition="in" filter="wipe(up)">
                                      <p:cBhvr>
                                        <p:cTn id="7" dur="500"/>
                                        <p:tgtEl>
                                          <p:spTgt spid="671747">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71747">
                                            <p:txEl>
                                              <p:pRg st="0" end="0"/>
                                            </p:txEl>
                                          </p:spTgt>
                                        </p:tgtEl>
                                        <p:attrNameLst>
                                          <p:attrName>style.visibility</p:attrName>
                                        </p:attrNameLst>
                                      </p:cBhvr>
                                      <p:to>
                                        <p:strVal val="visible"/>
                                      </p:to>
                                    </p:set>
                                    <p:animEffect transition="in" filter="wipe(up)">
                                      <p:cBhvr>
                                        <p:cTn id="12" dur="500"/>
                                        <p:tgtEl>
                                          <p:spTgt spid="6717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1747">
                                            <p:txEl>
                                              <p:pRg st="1" end="1"/>
                                            </p:txEl>
                                          </p:spTgt>
                                        </p:tgtEl>
                                        <p:attrNameLst>
                                          <p:attrName>style.visibility</p:attrName>
                                        </p:attrNameLst>
                                      </p:cBhvr>
                                      <p:to>
                                        <p:strVal val="visible"/>
                                      </p:to>
                                    </p:set>
                                    <p:animEffect transition="in" filter="wipe(up)">
                                      <p:cBhvr>
                                        <p:cTn id="17" dur="500"/>
                                        <p:tgtEl>
                                          <p:spTgt spid="6717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71747">
                                            <p:txEl>
                                              <p:pRg st="2" end="2"/>
                                            </p:txEl>
                                          </p:spTgt>
                                        </p:tgtEl>
                                        <p:attrNameLst>
                                          <p:attrName>style.visibility</p:attrName>
                                        </p:attrNameLst>
                                      </p:cBhvr>
                                      <p:to>
                                        <p:strVal val="visible"/>
                                      </p:to>
                                    </p:set>
                                    <p:animEffect transition="in" filter="wipe(up)">
                                      <p:cBhvr>
                                        <p:cTn id="22" dur="500"/>
                                        <p:tgtEl>
                                          <p:spTgt spid="67174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71747">
                                            <p:txEl>
                                              <p:pRg st="3" end="3"/>
                                            </p:txEl>
                                          </p:spTgt>
                                        </p:tgtEl>
                                        <p:attrNameLst>
                                          <p:attrName>style.visibility</p:attrName>
                                        </p:attrNameLst>
                                      </p:cBhvr>
                                      <p:to>
                                        <p:strVal val="visible"/>
                                      </p:to>
                                    </p:set>
                                    <p:animEffect transition="in" filter="wipe(up)">
                                      <p:cBhvr>
                                        <p:cTn id="27" dur="500"/>
                                        <p:tgtEl>
                                          <p:spTgt spid="6717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7"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p:cNvGrpSpPr>
            <a:grpSpLocks/>
          </p:cNvGrpSpPr>
          <p:nvPr/>
        </p:nvGrpSpPr>
        <p:grpSpPr bwMode="auto">
          <a:xfrm>
            <a:off x="624418" y="2492375"/>
            <a:ext cx="5471583" cy="4038600"/>
            <a:chOff x="295" y="1570"/>
            <a:chExt cx="2585" cy="2544"/>
          </a:xfrm>
        </p:grpSpPr>
        <p:pic>
          <p:nvPicPr>
            <p:cNvPr id="1187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1570"/>
              <a:ext cx="2544" cy="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ext Box 4"/>
            <p:cNvSpPr txBox="1">
              <a:spLocks noChangeArrowheads="1"/>
            </p:cNvSpPr>
            <p:nvPr/>
          </p:nvSpPr>
          <p:spPr bwMode="auto">
            <a:xfrm>
              <a:off x="1882" y="3566"/>
              <a:ext cx="9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spcBef>
                  <a:spcPct val="50000"/>
                </a:spcBef>
              </a:pPr>
              <a:r>
                <a:rPr lang="en-US" altLang="zh-CN" sz="2400" b="1" dirty="0">
                  <a:solidFill>
                    <a:schemeClr val="accent5">
                      <a:lumMod val="50000"/>
                    </a:schemeClr>
                  </a:solidFill>
                  <a:latin typeface="Tahoma" pitchFamily="34" charset="0"/>
                </a:rPr>
                <a:t>CRT</a:t>
              </a:r>
            </a:p>
          </p:txBody>
        </p:sp>
      </p:grpSp>
      <p:grpSp>
        <p:nvGrpSpPr>
          <p:cNvPr id="118787" name="Group 5"/>
          <p:cNvGrpSpPr>
            <a:grpSpLocks/>
          </p:cNvGrpSpPr>
          <p:nvPr/>
        </p:nvGrpSpPr>
        <p:grpSpPr bwMode="auto">
          <a:xfrm>
            <a:off x="6288617" y="4437064"/>
            <a:ext cx="5384800" cy="2257425"/>
            <a:chOff x="2971" y="2795"/>
            <a:chExt cx="2544" cy="1422"/>
          </a:xfrm>
        </p:grpSpPr>
        <p:pic>
          <p:nvPicPr>
            <p:cNvPr id="11879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 y="2795"/>
              <a:ext cx="2544" cy="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2" name="Text Box 7"/>
            <p:cNvSpPr txBox="1">
              <a:spLocks noChangeArrowheads="1"/>
            </p:cNvSpPr>
            <p:nvPr/>
          </p:nvSpPr>
          <p:spPr bwMode="auto">
            <a:xfrm>
              <a:off x="3424" y="3929"/>
              <a:ext cx="19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spcBef>
                  <a:spcPct val="50000"/>
                </a:spcBef>
              </a:pPr>
              <a:r>
                <a:rPr lang="zh-CN" altLang="en-US" sz="2400" b="1" dirty="0">
                  <a:solidFill>
                    <a:schemeClr val="accent5">
                      <a:lumMod val="50000"/>
                    </a:schemeClr>
                  </a:solidFill>
                  <a:latin typeface="Tahoma" pitchFamily="34" charset="0"/>
                </a:rPr>
                <a:t>液晶显示器</a:t>
              </a:r>
              <a:r>
                <a:rPr kumimoji="1" lang="en-US" altLang="zh-CN" sz="2400" b="1" dirty="0">
                  <a:solidFill>
                    <a:schemeClr val="accent5">
                      <a:lumMod val="50000"/>
                    </a:schemeClr>
                  </a:solidFill>
                  <a:latin typeface="Tahoma" pitchFamily="34" charset="0"/>
                </a:rPr>
                <a:t>LCD</a:t>
              </a:r>
            </a:p>
          </p:txBody>
        </p:sp>
      </p:grpSp>
      <p:sp>
        <p:nvSpPr>
          <p:cNvPr id="118788" name="Text Box 8"/>
          <p:cNvSpPr txBox="1">
            <a:spLocks noChangeArrowheads="1"/>
          </p:cNvSpPr>
          <p:nvPr/>
        </p:nvSpPr>
        <p:spPr bwMode="auto">
          <a:xfrm>
            <a:off x="6847418" y="1708151"/>
            <a:ext cx="4607983"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spcBef>
                <a:spcPct val="5000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阴极射线管显示器</a:t>
            </a:r>
            <a:r>
              <a:rPr lang="en-US" altLang="zh-CN" sz="2400" b="1" dirty="0">
                <a:solidFill>
                  <a:schemeClr val="accent5">
                    <a:lumMod val="50000"/>
                  </a:schemeClr>
                </a:solidFill>
                <a:latin typeface="微软雅黑" panose="020B0503020204020204" pitchFamily="34" charset="-122"/>
                <a:ea typeface="微软雅黑" panose="020B0503020204020204" pitchFamily="34" charset="-122"/>
              </a:rPr>
              <a:t>CRT</a:t>
            </a:r>
          </a:p>
          <a:p>
            <a:pPr eaLnBrk="1" hangingPunct="1">
              <a:spcBef>
                <a:spcPct val="5000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等离子显示器</a:t>
            </a:r>
          </a:p>
          <a:p>
            <a:pPr eaLnBrk="1" hangingPunct="1">
              <a:spcBef>
                <a:spcPct val="5000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荧光显示器</a:t>
            </a:r>
          </a:p>
          <a:p>
            <a:pPr eaLnBrk="1" hangingPunct="1">
              <a:spcBef>
                <a:spcPct val="5000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液晶显示器</a:t>
            </a:r>
            <a:endParaRPr lang="en-US" altLang="zh-CN" sz="24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673801" name="Text Box 9"/>
          <p:cNvSpPr txBox="1">
            <a:spLocks noChangeArrowheads="1"/>
          </p:cNvSpPr>
          <p:nvPr/>
        </p:nvSpPr>
        <p:spPr bwMode="auto">
          <a:xfrm>
            <a:off x="821267" y="1449388"/>
            <a:ext cx="4991100" cy="662554"/>
          </a:xfrm>
          <a:prstGeom prst="rect">
            <a:avLst/>
          </a:prstGeom>
          <a:noFill/>
          <a:ln w="9525">
            <a:noFill/>
            <a:miter lim="800000"/>
            <a:headEnd/>
            <a:tailEnd/>
          </a:ln>
          <a:effectLst/>
        </p:spPr>
        <p:txBody>
          <a:bodyPr>
            <a:spAutoFit/>
          </a:bodyPr>
          <a:lstStyle/>
          <a:p>
            <a:pPr marL="457200" lvl="1" indent="-457200" defTabSz="914216" hangingPunct="1">
              <a:lnSpc>
                <a:spcPct val="150000"/>
              </a:lnSpc>
              <a:spcBef>
                <a:spcPts val="1000"/>
              </a:spcBef>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sym typeface="Montserrat Hairline"/>
              </a:rPr>
              <a:t>显示器</a:t>
            </a:r>
          </a:p>
        </p:txBody>
      </p:sp>
      <p:sp>
        <p:nvSpPr>
          <p:cNvPr id="10" name="Rectangle 2"/>
          <p:cNvSpPr>
            <a:spLocks noGrp="1" noRot="1" noChangeArrowheads="1"/>
          </p:cNvSpPr>
          <p:nvPr>
            <p:ph type="title"/>
          </p:nvPr>
        </p:nvSpPr>
        <p:spPr>
          <a:xfrm>
            <a:off x="609601" y="109085"/>
            <a:ext cx="10972800" cy="1508127"/>
          </a:xfrm>
        </p:spPr>
        <p:txBody>
          <a:bodyPr>
            <a:normAutofit/>
          </a:bodyPr>
          <a:lstStyle/>
          <a:p>
            <a:pPr lvl="1">
              <a:spcBef>
                <a:spcPts val="3000"/>
              </a:spcBef>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1.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图形输出设备</a:t>
            </a:r>
          </a:p>
        </p:txBody>
      </p:sp>
    </p:spTree>
    <p:extLst>
      <p:ext uri="{BB962C8B-B14F-4D97-AF65-F5344CB8AC3E}">
        <p14:creationId xmlns:p14="http://schemas.microsoft.com/office/powerpoint/2010/main" val="19074240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801" name="Text Box 9"/>
          <p:cNvSpPr txBox="1">
            <a:spLocks noChangeArrowheads="1"/>
          </p:cNvSpPr>
          <p:nvPr/>
        </p:nvSpPr>
        <p:spPr bwMode="auto">
          <a:xfrm>
            <a:off x="912285" y="1201738"/>
            <a:ext cx="4991100" cy="662554"/>
          </a:xfrm>
          <a:prstGeom prst="rect">
            <a:avLst/>
          </a:prstGeom>
          <a:noFill/>
          <a:ln w="9525">
            <a:noFill/>
            <a:miter lim="800000"/>
            <a:headEnd/>
            <a:tailEnd/>
          </a:ln>
          <a:effectLst/>
        </p:spPr>
        <p:txBody>
          <a:bodyPr>
            <a:spAutoFit/>
          </a:bodyPr>
          <a:lstStyle/>
          <a:p>
            <a:pPr marL="457200" lvl="1" indent="-457200" defTabSz="914216" hangingPunct="1">
              <a:lnSpc>
                <a:spcPct val="150000"/>
              </a:lnSpc>
              <a:spcBef>
                <a:spcPts val="1000"/>
              </a:spcBef>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rPr>
              <a:t>投影显示</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b="10709"/>
          <a:stretch>
            <a:fillRect/>
          </a:stretch>
        </p:blipFill>
        <p:spPr bwMode="auto">
          <a:xfrm>
            <a:off x="431800" y="1798638"/>
            <a:ext cx="10320867"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8417" y="2266951"/>
            <a:ext cx="759460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05701" y="758825"/>
            <a:ext cx="468630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Rot="1" noChangeArrowheads="1"/>
          </p:cNvSpPr>
          <p:nvPr>
            <p:ph type="title"/>
          </p:nvPr>
        </p:nvSpPr>
        <p:spPr>
          <a:xfrm>
            <a:off x="609601" y="109085"/>
            <a:ext cx="10972800" cy="1508127"/>
          </a:xfrm>
        </p:spPr>
        <p:txBody>
          <a:bodyPr>
            <a:normAutofit/>
          </a:bodyPr>
          <a:lstStyle/>
          <a:p>
            <a:pPr lvl="1">
              <a:spcBef>
                <a:spcPts val="3000"/>
              </a:spcBef>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1.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图形输出设备</a:t>
            </a:r>
          </a:p>
        </p:txBody>
      </p:sp>
    </p:spTree>
    <p:extLst>
      <p:ext uri="{BB962C8B-B14F-4D97-AF65-F5344CB8AC3E}">
        <p14:creationId xmlns:p14="http://schemas.microsoft.com/office/powerpoint/2010/main" val="28964165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par>
                          <p:cTn id="17" fill="hold" nodeType="afterGroup">
                            <p:stCondLst>
                              <p:cond delay="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801" name="Text Box 9"/>
          <p:cNvSpPr txBox="1">
            <a:spLocks noChangeArrowheads="1"/>
          </p:cNvSpPr>
          <p:nvPr/>
        </p:nvSpPr>
        <p:spPr bwMode="auto">
          <a:xfrm>
            <a:off x="912285" y="549276"/>
            <a:ext cx="4991100" cy="519113"/>
          </a:xfrm>
          <a:prstGeom prst="rect">
            <a:avLst/>
          </a:prstGeom>
          <a:noFill/>
          <a:ln w="9525">
            <a:noFill/>
            <a:miter lim="800000"/>
            <a:headEnd/>
            <a:tailEnd/>
          </a:ln>
          <a:effectLst/>
        </p:spPr>
        <p:txBody>
          <a:bodyPr>
            <a:spAutoFit/>
          </a:bodyPr>
          <a:lstStyle/>
          <a:p>
            <a:pPr lvl="1">
              <a:spcBef>
                <a:spcPct val="20000"/>
              </a:spcBef>
              <a:buClr>
                <a:schemeClr val="folHlink"/>
              </a:buClr>
              <a:buSzPct val="65000"/>
              <a:buFont typeface="Wingdings" pitchFamily="2" charset="2"/>
              <a:buChar char="n"/>
              <a:defRPr/>
            </a:pPr>
            <a:r>
              <a:rPr lang="zh-CN" altLang="en-US" sz="2800" b="1" dirty="0">
                <a:effectLst>
                  <a:outerShdw blurRad="38100" dist="38100" dir="2700000" algn="tl">
                    <a:srgbClr val="000000"/>
                  </a:outerShdw>
                </a:effectLst>
                <a:latin typeface="Tahoma" pitchFamily="34" charset="0"/>
              </a:rPr>
              <a:t>投影显示</a:t>
            </a:r>
          </a:p>
        </p:txBody>
      </p:sp>
      <p:pic>
        <p:nvPicPr>
          <p:cNvPr id="12083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463659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801" name="Text Box 9"/>
          <p:cNvSpPr txBox="1">
            <a:spLocks noChangeArrowheads="1"/>
          </p:cNvSpPr>
          <p:nvPr/>
        </p:nvSpPr>
        <p:spPr bwMode="auto">
          <a:xfrm>
            <a:off x="912285" y="549276"/>
            <a:ext cx="8496300" cy="660309"/>
          </a:xfrm>
          <a:prstGeom prst="rect">
            <a:avLst/>
          </a:prstGeom>
          <a:noFill/>
          <a:ln w="9525">
            <a:noFill/>
            <a:miter lim="800000"/>
            <a:headEnd/>
            <a:tailEnd/>
          </a:ln>
          <a:effectLst/>
        </p:spPr>
        <p:txBody>
          <a:bodyPr>
            <a:spAutoFit/>
          </a:bodyPr>
          <a:lstStyle/>
          <a:p>
            <a:pPr marL="457200" lvl="1" indent="-457200" defTabSz="914216" hangingPunct="1">
              <a:lnSpc>
                <a:spcPct val="150000"/>
              </a:lnSpc>
              <a:spcBef>
                <a:spcPts val="1000"/>
              </a:spcBef>
              <a:buFont typeface="Arial" panose="020B0604020202020204" pitchFamily="34" charset="0"/>
              <a:buChar char="•"/>
              <a:defRPr/>
            </a:pPr>
            <a:r>
              <a:rPr lang="en-US" altLang="zh-CN" sz="2800" b="1" dirty="0">
                <a:effectLst>
                  <a:outerShdw blurRad="38100" dist="38100" dir="2700000" algn="tl">
                    <a:srgbClr val="000000"/>
                  </a:outerShdw>
                </a:effectLst>
                <a:latin typeface="Tahoma" pitchFamily="34" charset="0"/>
              </a:rPr>
              <a:t> </a:t>
            </a:r>
            <a:r>
              <a:rPr lang="en-US" altLang="zh-CN"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rPr>
              <a:t>Project Mapping on Buildings</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endParaRPr>
          </a:p>
        </p:txBody>
      </p:sp>
      <p:pic>
        <p:nvPicPr>
          <p:cNvPr id="12185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854" y="1254618"/>
            <a:ext cx="8083551"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32372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801" name="Text Box 9"/>
          <p:cNvSpPr txBox="1">
            <a:spLocks noChangeArrowheads="1"/>
          </p:cNvSpPr>
          <p:nvPr/>
        </p:nvSpPr>
        <p:spPr bwMode="auto">
          <a:xfrm>
            <a:off x="912285" y="549276"/>
            <a:ext cx="4991100" cy="519113"/>
          </a:xfrm>
          <a:prstGeom prst="rect">
            <a:avLst/>
          </a:prstGeom>
          <a:noFill/>
          <a:ln w="9525">
            <a:noFill/>
            <a:miter lim="800000"/>
            <a:headEnd/>
            <a:tailEnd/>
          </a:ln>
          <a:effectLst/>
        </p:spPr>
        <p:txBody>
          <a:bodyPr>
            <a:spAutoFit/>
          </a:bodyPr>
          <a:lstStyle/>
          <a:p>
            <a:pPr lvl="1">
              <a:spcBef>
                <a:spcPct val="20000"/>
              </a:spcBef>
              <a:buClr>
                <a:schemeClr val="folHlink"/>
              </a:buClr>
              <a:buSzPct val="65000"/>
              <a:buFont typeface="Wingdings" pitchFamily="2" charset="2"/>
              <a:buChar char="n"/>
              <a:defRPr/>
            </a:pPr>
            <a:r>
              <a:rPr lang="zh-CN" altLang="en-US" sz="2800" b="1" dirty="0">
                <a:effectLst>
                  <a:outerShdw blurRad="38100" dist="38100" dir="2700000" algn="tl">
                    <a:srgbClr val="000000"/>
                  </a:outerShdw>
                </a:effectLst>
                <a:latin typeface="Tahoma" pitchFamily="34" charset="0"/>
              </a:rPr>
              <a:t>投影显示</a:t>
            </a:r>
          </a:p>
        </p:txBody>
      </p:sp>
      <p:pic>
        <p:nvPicPr>
          <p:cNvPr id="12288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96863"/>
            <a:ext cx="12192000"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TextBox 2"/>
          <p:cNvSpPr txBox="1">
            <a:spLocks noChangeArrowheads="1"/>
          </p:cNvSpPr>
          <p:nvPr/>
        </p:nvSpPr>
        <p:spPr bwMode="auto">
          <a:xfrm>
            <a:off x="3215218" y="6318250"/>
            <a:ext cx="6337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格莱美</a:t>
            </a:r>
            <a:r>
              <a:rPr lang="en-US" altLang="zh-CN" sz="2400" b="1" dirty="0">
                <a:solidFill>
                  <a:schemeClr val="accent5">
                    <a:lumMod val="50000"/>
                  </a:schemeClr>
                </a:solidFill>
                <a:latin typeface="微软雅黑" panose="020B0503020204020204" pitchFamily="34" charset="-122"/>
                <a:ea typeface="微软雅黑" panose="020B0503020204020204" pitchFamily="34" charset="-122"/>
              </a:rPr>
              <a:t>-</a:t>
            </a:r>
            <a:r>
              <a:rPr lang="en-US" altLang="zh-CN" sz="2400" b="1" dirty="0" err="1">
                <a:solidFill>
                  <a:schemeClr val="accent5">
                    <a:lumMod val="50000"/>
                  </a:schemeClr>
                </a:solidFill>
                <a:latin typeface="微软雅黑" panose="020B0503020204020204" pitchFamily="34" charset="-122"/>
                <a:ea typeface="微软雅黑" panose="020B0503020204020204" pitchFamily="34" charset="-122"/>
              </a:rPr>
              <a:t>LadyGaga</a:t>
            </a:r>
            <a:r>
              <a:rPr lang="en-US" altLang="zh-CN" sz="2400" b="1" dirty="0">
                <a:solidFill>
                  <a:schemeClr val="accent5">
                    <a:lumMod val="50000"/>
                  </a:schemeClr>
                </a:solidFill>
                <a:latin typeface="微软雅黑" panose="020B0503020204020204" pitchFamily="34" charset="-122"/>
                <a:ea typeface="微软雅黑" panose="020B0503020204020204" pitchFamily="34" charset="-122"/>
              </a:rPr>
              <a:t> Face Mapping</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280464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Rot="1" noChangeArrowheads="1"/>
          </p:cNvSpPr>
          <p:nvPr>
            <p:ph type="title"/>
          </p:nvPr>
        </p:nvSpPr>
        <p:spPr/>
        <p:txBody>
          <a:bodyPr>
            <a:normAutofit/>
          </a:bodyPr>
          <a:lstStyle/>
          <a:p>
            <a:pPr lvl="1">
              <a:spcBef>
                <a:spcPts val="3000"/>
              </a:spcBef>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第一章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计算机图形学</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入门</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
            </a:r>
            <a:b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b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544771" name="Rectangle 3"/>
          <p:cNvSpPr>
            <a:spLocks noGrp="1" noChangeArrowheads="1"/>
          </p:cNvSpPr>
          <p:nvPr>
            <p:ph type="body" idx="1"/>
          </p:nvPr>
        </p:nvSpPr>
        <p:spPr>
          <a:xfrm>
            <a:off x="839416" y="1916832"/>
            <a:ext cx="4752528" cy="3528392"/>
          </a:xfrm>
        </p:spPr>
        <p:txBody>
          <a:bodyPr>
            <a:noAutofit/>
          </a:bodyPr>
          <a:lstStyle/>
          <a:p>
            <a:pPr eaLnBrk="1" hangingPunct="1">
              <a:spcBef>
                <a:spcPts val="12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1.1</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计算机绘图基础</a:t>
            </a:r>
            <a:endParaRPr lang="en-US" altLang="zh-CN" sz="2800" b="1" dirty="0">
              <a:solidFill>
                <a:schemeClr val="accent6">
                  <a:lumMod val="50000"/>
                </a:schemeClr>
              </a:solidFill>
              <a:latin typeface="微软雅黑" panose="020B0503020204020204" pitchFamily="34" charset="-122"/>
              <a:ea typeface="微软雅黑" panose="020B0503020204020204" pitchFamily="34" charset="-122"/>
            </a:endParaRPr>
          </a:p>
          <a:p>
            <a:pPr marL="974725" lvl="1" indent="-271463" eaLnBrk="1" hangingPunct="1">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计算机绘图</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974725" lvl="1" indent="-271463">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计算机图形硬件</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974725" lvl="1" indent="-271463">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计算机图形</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API</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974725" lvl="1" indent="-271463">
              <a:spcBef>
                <a:spcPts val="1800"/>
              </a:spcBef>
              <a:buFont typeface="Arial" panose="020B0604020202020204" pitchFamily="34" charset="0"/>
              <a:buChar char="•"/>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OpenGL</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编程基础</a:t>
            </a: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lvl="1" indent="0">
              <a:spcBef>
                <a:spcPts val="1200"/>
              </a:spcBef>
              <a:defRPr/>
            </a:pP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a:p>
            <a:pPr marL="457200" lvl="1" indent="-457200" eaLnBrk="1" hangingPunct="1">
              <a:spcBef>
                <a:spcPts val="1800"/>
              </a:spcBef>
              <a:buFont typeface="Arial" panose="020B0604020202020204" pitchFamily="34" charset="0"/>
              <a:buChar char="•"/>
              <a:defRPr/>
            </a:pPr>
            <a:endPar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endParaRPr>
          </a:p>
          <a:p>
            <a:pPr marL="457200" lvl="1" indent="-457200" eaLnBrk="1" hangingPunct="1">
              <a:spcBef>
                <a:spcPts val="1800"/>
              </a:spcBef>
              <a:buFont typeface="Arial" panose="020B0604020202020204" pitchFamily="34" charset="0"/>
              <a:buChar char="•"/>
              <a:defRPr/>
            </a:pP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5782409" y="1916832"/>
            <a:ext cx="5950497" cy="3528392"/>
          </a:xfrm>
          <a:prstGeom prst="rect">
            <a:avLst/>
          </a:prstGeom>
          <a:ln w="12700">
            <a:miter lim="400000"/>
          </a:ln>
          <a:extLst>
            <a:ext uri="{C572A759-6A51-4108-AA02-DFA0A04FC94B}">
              <ma14:wrappingTextBoxFlag xmlns:ma14="http://schemas.microsoft.com/office/mac/drawingml/2011/main" xmlns="" val="1"/>
            </a:ext>
          </a:extLst>
        </p:spPr>
        <p:txBody>
          <a:bodyPr lIns="91421" tIns="91421" rIns="91421" bIns="91421">
            <a:noAutofit/>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indent="0">
              <a:spcBef>
                <a:spcPts val="1200"/>
              </a:spcBef>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1.2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计算机图形学基础</a:t>
            </a:r>
            <a:endParaRPr lang="en-US" altLang="zh-CN" sz="2800" b="1" dirty="0">
              <a:solidFill>
                <a:schemeClr val="accent6">
                  <a:lumMod val="50000"/>
                </a:schemeClr>
              </a:solidFill>
              <a:latin typeface="微软雅黑" panose="020B0503020204020204" pitchFamily="34" charset="-122"/>
              <a:ea typeface="微软雅黑" panose="020B0503020204020204" pitchFamily="34" charset="-122"/>
            </a:endParaRPr>
          </a:p>
          <a:p>
            <a:pPr marL="974725" lvl="1" indent="-271463" hangingPunct="1">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计算机图形学定义及研究范畴</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974725" lvl="1" indent="-271463" hangingPunct="1">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几何学概览</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974725" lvl="1" indent="-271463">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计算机图形学的发展及应用</a:t>
            </a:r>
          </a:p>
          <a:p>
            <a:pPr marL="974725" lvl="1" indent="-271463">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图形的表示、显示与存储</a:t>
            </a:r>
          </a:p>
          <a:p>
            <a:pPr marL="974725" lvl="1" indent="-271463">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图形处理管线</a:t>
            </a:r>
          </a:p>
          <a:p>
            <a:pPr lvl="1" indent="0">
              <a:spcBef>
                <a:spcPts val="1200"/>
              </a:spcBef>
              <a:defRPr/>
            </a:pPr>
            <a:endPar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endParaRPr>
          </a:p>
          <a:p>
            <a:pPr marL="457200" lvl="1" indent="-457200">
              <a:spcBef>
                <a:spcPts val="1800"/>
              </a:spcBef>
              <a:buFont typeface="Arial" panose="020B0604020202020204" pitchFamily="34" charset="0"/>
              <a:buChar char="•"/>
              <a:defRPr/>
            </a:pPr>
            <a:endPar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endParaRPr>
          </a:p>
          <a:p>
            <a:pPr marL="457200" lvl="1" indent="-457200">
              <a:spcBef>
                <a:spcPts val="1800"/>
              </a:spcBef>
              <a:buFont typeface="Arial" panose="020B0604020202020204" pitchFamily="34" charset="0"/>
              <a:buChar char="•"/>
              <a:defRPr/>
            </a:pP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88210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4771">
                                            <p:bg/>
                                          </p:spTgt>
                                        </p:tgtEl>
                                        <p:attrNameLst>
                                          <p:attrName>style.visibility</p:attrName>
                                        </p:attrNameLst>
                                      </p:cBhvr>
                                      <p:to>
                                        <p:strVal val="visible"/>
                                      </p:to>
                                    </p:set>
                                    <p:animEffect transition="in" filter="fade">
                                      <p:cBhvr>
                                        <p:cTn id="7" dur="500"/>
                                        <p:tgtEl>
                                          <p:spTgt spid="54477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4771">
                                            <p:txEl>
                                              <p:pRg st="0" end="0"/>
                                            </p:txEl>
                                          </p:spTgt>
                                        </p:tgtEl>
                                        <p:attrNameLst>
                                          <p:attrName>style.visibility</p:attrName>
                                        </p:attrNameLst>
                                      </p:cBhvr>
                                      <p:to>
                                        <p:strVal val="visible"/>
                                      </p:to>
                                    </p:set>
                                    <p:animEffect transition="in" filter="fade">
                                      <p:cBhvr>
                                        <p:cTn id="12" dur="500"/>
                                        <p:tgtEl>
                                          <p:spTgt spid="54477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4771">
                                            <p:txEl>
                                              <p:pRg st="1" end="1"/>
                                            </p:txEl>
                                          </p:spTgt>
                                        </p:tgtEl>
                                        <p:attrNameLst>
                                          <p:attrName>style.visibility</p:attrName>
                                        </p:attrNameLst>
                                      </p:cBhvr>
                                      <p:to>
                                        <p:strVal val="visible"/>
                                      </p:to>
                                    </p:set>
                                    <p:animEffect transition="in" filter="fade">
                                      <p:cBhvr>
                                        <p:cTn id="15" dur="500"/>
                                        <p:tgtEl>
                                          <p:spTgt spid="54477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44771">
                                            <p:txEl>
                                              <p:pRg st="2" end="2"/>
                                            </p:txEl>
                                          </p:spTgt>
                                        </p:tgtEl>
                                        <p:attrNameLst>
                                          <p:attrName>style.visibility</p:attrName>
                                        </p:attrNameLst>
                                      </p:cBhvr>
                                      <p:to>
                                        <p:strVal val="visible"/>
                                      </p:to>
                                    </p:set>
                                    <p:animEffect transition="in" filter="fade">
                                      <p:cBhvr>
                                        <p:cTn id="18" dur="500"/>
                                        <p:tgtEl>
                                          <p:spTgt spid="544771">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4771">
                                            <p:txEl>
                                              <p:pRg st="3" end="3"/>
                                            </p:txEl>
                                          </p:spTgt>
                                        </p:tgtEl>
                                        <p:attrNameLst>
                                          <p:attrName>style.visibility</p:attrName>
                                        </p:attrNameLst>
                                      </p:cBhvr>
                                      <p:to>
                                        <p:strVal val="visible"/>
                                      </p:to>
                                    </p:set>
                                    <p:animEffect transition="in" filter="fade">
                                      <p:cBhvr>
                                        <p:cTn id="21" dur="500"/>
                                        <p:tgtEl>
                                          <p:spTgt spid="544771">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4771">
                                            <p:txEl>
                                              <p:pRg st="4" end="4"/>
                                            </p:txEl>
                                          </p:spTgt>
                                        </p:tgtEl>
                                        <p:attrNameLst>
                                          <p:attrName>style.visibility</p:attrName>
                                        </p:attrNameLst>
                                      </p:cBhvr>
                                      <p:to>
                                        <p:strVal val="visible"/>
                                      </p:to>
                                    </p:set>
                                    <p:animEffect transition="in" filter="fade">
                                      <p:cBhvr>
                                        <p:cTn id="24" dur="500"/>
                                        <p:tgtEl>
                                          <p:spTgt spid="54477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build="p"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Box 2"/>
          <p:cNvSpPr txBox="1">
            <a:spLocks noChangeArrowheads="1"/>
          </p:cNvSpPr>
          <p:nvPr/>
        </p:nvSpPr>
        <p:spPr bwMode="auto">
          <a:xfrm>
            <a:off x="3071664" y="5987269"/>
            <a:ext cx="73257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美国偶像</a:t>
            </a:r>
            <a:r>
              <a:rPr lang="en-US" altLang="zh-CN" sz="2400" b="1"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詹妮弗</a:t>
            </a:r>
            <a:r>
              <a:rPr lang="en-US" altLang="zh-CN" sz="2400" b="1"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洛佩兹演唱</a:t>
            </a:r>
            <a:r>
              <a:rPr lang="en-US" altLang="zh-CN" sz="2400" b="1" dirty="0">
                <a:solidFill>
                  <a:schemeClr val="accent5">
                    <a:lumMod val="50000"/>
                  </a:schemeClr>
                </a:solidFill>
                <a:latin typeface="微软雅黑" panose="020B0503020204020204" pitchFamily="34" charset="-122"/>
                <a:ea typeface="微软雅黑" panose="020B0503020204020204" pitchFamily="34" charset="-122"/>
              </a:rPr>
              <a:t>《Feel the light》</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12390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8984" y="1060450"/>
            <a:ext cx="10090149"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34" y="612775"/>
            <a:ext cx="1221316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212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6864351" y="836614"/>
            <a:ext cx="460798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spcBef>
                <a:spcPct val="50000"/>
              </a:spcBef>
            </a:pPr>
            <a:endParaRPr lang="en-US" altLang="zh-CN" sz="2400">
              <a:latin typeface="Tahoma" pitchFamily="34" charset="0"/>
            </a:endParaRPr>
          </a:p>
          <a:p>
            <a:pPr eaLnBrk="1" hangingPunct="1">
              <a:spcBef>
                <a:spcPct val="50000"/>
              </a:spcBef>
            </a:pPr>
            <a:endParaRPr lang="en-US" altLang="zh-CN" sz="2400">
              <a:latin typeface="Tahoma" pitchFamily="34" charset="0"/>
            </a:endParaRPr>
          </a:p>
          <a:p>
            <a:pPr eaLnBrk="1" hangingPunct="1">
              <a:spcBef>
                <a:spcPct val="50000"/>
              </a:spcBef>
            </a:pPr>
            <a:endParaRPr lang="en-US" altLang="zh-CN" sz="2400">
              <a:latin typeface="Tahoma" pitchFamily="34" charset="0"/>
            </a:endParaRPr>
          </a:p>
        </p:txBody>
      </p:sp>
      <p:sp>
        <p:nvSpPr>
          <p:cNvPr id="675843" name="Text Box 3"/>
          <p:cNvSpPr txBox="1">
            <a:spLocks noChangeArrowheads="1"/>
          </p:cNvSpPr>
          <p:nvPr/>
        </p:nvSpPr>
        <p:spPr bwMode="auto">
          <a:xfrm>
            <a:off x="912285" y="549276"/>
            <a:ext cx="4991100" cy="662554"/>
          </a:xfrm>
          <a:prstGeom prst="rect">
            <a:avLst/>
          </a:prstGeom>
          <a:noFill/>
          <a:ln w="9525">
            <a:noFill/>
            <a:miter lim="800000"/>
            <a:headEnd/>
            <a:tailEnd/>
          </a:ln>
          <a:effectLst/>
        </p:spPr>
        <p:txBody>
          <a:bodyPr>
            <a:spAutoFit/>
          </a:bodyPr>
          <a:lstStyle/>
          <a:p>
            <a:pPr marL="457200" lvl="1" indent="-457200" defTabSz="914216" hangingPunct="1">
              <a:lnSpc>
                <a:spcPct val="150000"/>
              </a:lnSpc>
              <a:spcBef>
                <a:spcPts val="1000"/>
              </a:spcBef>
              <a:buFont typeface="Arial" panose="020B0604020202020204" pitchFamily="34" charset="0"/>
              <a:buChar char="•"/>
              <a:defRPr/>
            </a:pPr>
            <a:r>
              <a:rPr lang="en-US" altLang="zh-CN"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rPr>
              <a:t>3D</a:t>
            </a:r>
            <a:r>
              <a:rPr lang="zh-CN" altLang="en-US"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rPr>
              <a:t>显示器</a:t>
            </a:r>
          </a:p>
        </p:txBody>
      </p:sp>
      <p:pic>
        <p:nvPicPr>
          <p:cNvPr id="124932" name="Picture 4" descr="Perspecta"/>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295400" y="1465288"/>
            <a:ext cx="9448800" cy="4397375"/>
          </a:xfrm>
          <a:noFill/>
          <a:extLst>
            <a:ext uri="{909E8E84-426E-40DD-AFC4-6F175D3DCCD1}">
              <a14:hiddenFill xmlns:a14="http://schemas.microsoft.com/office/drawing/2010/main">
                <a:solidFill>
                  <a:srgbClr val="FFFFFF"/>
                </a:solidFill>
              </a14:hiddenFill>
            </a:ext>
          </a:extLst>
        </p:spPr>
      </p:pic>
      <p:sp>
        <p:nvSpPr>
          <p:cNvPr id="124933" name="Text Box 5"/>
          <p:cNvSpPr txBox="1">
            <a:spLocks noChangeArrowheads="1"/>
          </p:cNvSpPr>
          <p:nvPr/>
        </p:nvSpPr>
        <p:spPr bwMode="auto">
          <a:xfrm>
            <a:off x="3983567" y="5870600"/>
            <a:ext cx="40322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algn="ctr" eaLnBrk="1" hangingPunct="1">
              <a:spcBef>
                <a:spcPct val="50000"/>
              </a:spcBef>
            </a:pPr>
            <a:r>
              <a:rPr lang="en-US" altLang="zh-CN" sz="2400" b="1">
                <a:solidFill>
                  <a:schemeClr val="accent5">
                    <a:lumMod val="50000"/>
                  </a:schemeClr>
                </a:solidFill>
                <a:latin typeface="Tahoma" pitchFamily="34" charset="0"/>
              </a:rPr>
              <a:t>Perspecta</a:t>
            </a:r>
          </a:p>
        </p:txBody>
      </p:sp>
    </p:spTree>
    <p:extLst>
      <p:ext uri="{BB962C8B-B14F-4D97-AF65-F5344CB8AC3E}">
        <p14:creationId xmlns:p14="http://schemas.microsoft.com/office/powerpoint/2010/main" val="206993602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body" idx="1"/>
          </p:nvPr>
        </p:nvSpPr>
        <p:spPr>
          <a:xfrm>
            <a:off x="609600" y="692150"/>
            <a:ext cx="10972800" cy="5403850"/>
          </a:xfrm>
        </p:spPr>
        <p:txBody>
          <a:bodyPr/>
          <a:lstStyle/>
          <a:p>
            <a:pPr marL="457200" lvl="1" indent="-457200" eaLnBrk="1">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sym typeface="Lato Light"/>
              </a:rPr>
              <a:t>绘图仪</a:t>
            </a:r>
          </a:p>
          <a:p>
            <a:pPr lvl="2" eaLnBrk="1" hangingPunct="1">
              <a:defRPr/>
            </a:pPr>
            <a:r>
              <a:rPr lang="zh-CN" altLang="en-US" b="1" dirty="0" smtClean="0">
                <a:solidFill>
                  <a:schemeClr val="accent5">
                    <a:lumMod val="50000"/>
                  </a:schemeClr>
                </a:solidFill>
              </a:rPr>
              <a:t>静电绘图仪</a:t>
            </a:r>
          </a:p>
          <a:p>
            <a:pPr lvl="2" eaLnBrk="1" hangingPunct="1">
              <a:defRPr/>
            </a:pPr>
            <a:r>
              <a:rPr lang="zh-CN" altLang="en-US" b="1" dirty="0" smtClean="0">
                <a:solidFill>
                  <a:schemeClr val="accent5">
                    <a:lumMod val="50000"/>
                  </a:schemeClr>
                </a:solidFill>
              </a:rPr>
              <a:t>喷墨绘图仪</a:t>
            </a:r>
          </a:p>
          <a:p>
            <a:pPr lvl="2" eaLnBrk="1" hangingPunct="1">
              <a:defRPr/>
            </a:pPr>
            <a:r>
              <a:rPr lang="zh-CN" altLang="en-US" b="1" dirty="0" smtClean="0">
                <a:solidFill>
                  <a:schemeClr val="accent5">
                    <a:lumMod val="50000"/>
                  </a:schemeClr>
                </a:solidFill>
              </a:rPr>
              <a:t>热敏绘图仪</a:t>
            </a:r>
          </a:p>
          <a:p>
            <a:pPr lvl="2" eaLnBrk="1" hangingPunct="1">
              <a:defRPr/>
            </a:pPr>
            <a:r>
              <a:rPr lang="zh-CN" altLang="en-US" b="1" dirty="0" smtClean="0">
                <a:solidFill>
                  <a:schemeClr val="accent5">
                    <a:lumMod val="50000"/>
                  </a:schemeClr>
                </a:solidFill>
              </a:rPr>
              <a:t>数字笔墨</a:t>
            </a:r>
            <a:r>
              <a:rPr lang="zh-CN" altLang="en-US" b="1" dirty="0" smtClean="0">
                <a:solidFill>
                  <a:schemeClr val="accent5">
                    <a:lumMod val="50000"/>
                  </a:schemeClr>
                </a:solidFill>
              </a:rPr>
              <a:t>绘图仪   </a:t>
            </a:r>
            <a:r>
              <a:rPr lang="en-US" altLang="zh-CN" b="1" dirty="0" smtClean="0">
                <a:solidFill>
                  <a:schemeClr val="accent5">
                    <a:lumMod val="50000"/>
                  </a:schemeClr>
                </a:solidFill>
                <a:latin typeface="Arial"/>
              </a:rPr>
              <a:t>——</a:t>
            </a:r>
            <a:r>
              <a:rPr lang="zh-CN" altLang="en-US" b="1" dirty="0" smtClean="0">
                <a:solidFill>
                  <a:schemeClr val="accent5">
                    <a:lumMod val="50000"/>
                  </a:schemeClr>
                </a:solidFill>
              </a:rPr>
              <a:t>平板式、滚筒式和压轮式</a:t>
            </a:r>
          </a:p>
          <a:p>
            <a:pPr marL="457200" lvl="1" indent="-457200" hangingPunct="1">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打印机</a:t>
            </a:r>
          </a:p>
          <a:p>
            <a:pPr lvl="2" eaLnBrk="1" hangingPunct="1">
              <a:defRPr/>
            </a:pPr>
            <a:r>
              <a:rPr lang="zh-CN" altLang="en-US" b="1" dirty="0" smtClean="0">
                <a:solidFill>
                  <a:schemeClr val="accent5">
                    <a:lumMod val="50000"/>
                  </a:schemeClr>
                </a:solidFill>
              </a:rPr>
              <a:t>染料升华打印机（彩打）</a:t>
            </a:r>
          </a:p>
          <a:p>
            <a:pPr lvl="2" eaLnBrk="1" hangingPunct="1">
              <a:defRPr/>
            </a:pPr>
            <a:r>
              <a:rPr lang="zh-CN" altLang="en-US" b="1" dirty="0" smtClean="0">
                <a:solidFill>
                  <a:schemeClr val="accent5">
                    <a:lumMod val="50000"/>
                  </a:schemeClr>
                </a:solidFill>
              </a:rPr>
              <a:t>激光打印机</a:t>
            </a:r>
          </a:p>
          <a:p>
            <a:pPr lvl="2" eaLnBrk="1" hangingPunct="1">
              <a:defRPr/>
            </a:pPr>
            <a:r>
              <a:rPr lang="zh-CN" altLang="en-US" b="1" dirty="0" smtClean="0">
                <a:solidFill>
                  <a:schemeClr val="accent5">
                    <a:lumMod val="50000"/>
                  </a:schemeClr>
                </a:solidFill>
              </a:rPr>
              <a:t>喷墨式打印机</a:t>
            </a:r>
            <a:endParaRPr lang="en-US" altLang="zh-CN" b="1" dirty="0" smtClean="0">
              <a:solidFill>
                <a:schemeClr val="accent5">
                  <a:lumMod val="50000"/>
                </a:schemeClr>
              </a:solidFill>
            </a:endParaRPr>
          </a:p>
          <a:p>
            <a:pPr lvl="2" eaLnBrk="1" hangingPunct="1">
              <a:defRPr/>
            </a:pPr>
            <a:r>
              <a:rPr lang="en-US" altLang="zh-CN" b="1" dirty="0" smtClean="0">
                <a:solidFill>
                  <a:schemeClr val="accent5">
                    <a:lumMod val="50000"/>
                  </a:schemeClr>
                </a:solidFill>
              </a:rPr>
              <a:t>3D</a:t>
            </a:r>
            <a:r>
              <a:rPr lang="zh-CN" altLang="en-US" b="1" dirty="0" smtClean="0">
                <a:solidFill>
                  <a:schemeClr val="accent5">
                    <a:lumMod val="50000"/>
                  </a:schemeClr>
                </a:solidFill>
              </a:rPr>
              <a:t>打印机</a:t>
            </a:r>
          </a:p>
          <a:p>
            <a:pPr lvl="2" eaLnBrk="1" hangingPunct="1">
              <a:buFont typeface="Wingdings" pitchFamily="2" charset="2"/>
              <a:buNone/>
              <a:defRPr/>
            </a:pPr>
            <a:endParaRPr lang="zh-CN" altLang="en-US" dirty="0" smtClean="0"/>
          </a:p>
          <a:p>
            <a:pPr lvl="2" eaLnBrk="1" hangingPunct="1">
              <a:defRPr/>
            </a:pPr>
            <a:endParaRPr lang="en-US" altLang="zh-CN" dirty="0" smtClean="0"/>
          </a:p>
        </p:txBody>
      </p:sp>
      <p:pic>
        <p:nvPicPr>
          <p:cNvPr id="3" name="图片 2" descr="3D 打印机MakerBot Replicator个人打印机.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4041776"/>
            <a:ext cx="4692651"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6871" y="836712"/>
            <a:ext cx="3810001" cy="254793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9607" y="476672"/>
            <a:ext cx="3967264" cy="3245222"/>
          </a:xfrm>
          <a:prstGeom prst="rect">
            <a:avLst/>
          </a:prstGeom>
        </p:spPr>
      </p:pic>
    </p:spTree>
    <p:extLst>
      <p:ext uri="{BB962C8B-B14F-4D97-AF65-F5344CB8AC3E}">
        <p14:creationId xmlns:p14="http://schemas.microsoft.com/office/powerpoint/2010/main" val="14093076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789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789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789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789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789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789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789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7890">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7890">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7890">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7890">
                                            <p:txEl>
                                              <p:pRg st="9" end="9"/>
                                            </p:txEl>
                                          </p:spTgt>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0"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body" idx="1"/>
          </p:nvPr>
        </p:nvSpPr>
        <p:spPr>
          <a:xfrm>
            <a:off x="609600" y="692150"/>
            <a:ext cx="10972800" cy="5403850"/>
          </a:xfrm>
        </p:spPr>
        <p:txBody>
          <a:bodyPr/>
          <a:lstStyle/>
          <a:p>
            <a:pPr lvl="2" eaLnBrk="1" hangingPunct="1">
              <a:buFont typeface="Wingdings" pitchFamily="2" charset="2"/>
              <a:buNone/>
              <a:defRPr/>
            </a:pPr>
            <a:endParaRPr lang="zh-CN" altLang="en-US" dirty="0" smtClean="0"/>
          </a:p>
          <a:p>
            <a:pPr lvl="2" eaLnBrk="1" hangingPunct="1">
              <a:defRPr/>
            </a:pPr>
            <a:endParaRPr lang="en-US" altLang="zh-CN" dirty="0" smtClean="0"/>
          </a:p>
        </p:txBody>
      </p:sp>
      <p:pic>
        <p:nvPicPr>
          <p:cNvPr id="5" name="图片 4" descr="3D 打印机MakerBot Replicator 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733" y="584201"/>
            <a:ext cx="63500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670984" y="4292600"/>
            <a:ext cx="48492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r>
              <a:rPr lang="en-US" altLang="zh-CN" sz="2000" b="1" dirty="0">
                <a:solidFill>
                  <a:schemeClr val="accent5">
                    <a:lumMod val="50000"/>
                  </a:schemeClr>
                </a:solidFill>
              </a:rPr>
              <a:t>3D</a:t>
            </a:r>
            <a:r>
              <a:rPr lang="en-US" altLang="zh-CN" b="1" dirty="0">
                <a:solidFill>
                  <a:schemeClr val="accent5">
                    <a:lumMod val="50000"/>
                  </a:schemeClr>
                </a:solidFill>
              </a:rPr>
              <a:t> </a:t>
            </a:r>
            <a:r>
              <a:rPr lang="zh-CN" altLang="en-US" b="1" dirty="0">
                <a:solidFill>
                  <a:schemeClr val="accent5">
                    <a:lumMod val="50000"/>
                  </a:schemeClr>
                </a:solidFill>
              </a:rPr>
              <a:t>打印机</a:t>
            </a:r>
            <a:r>
              <a:rPr lang="en-US" altLang="zh-CN" b="1" dirty="0" err="1">
                <a:solidFill>
                  <a:schemeClr val="accent5">
                    <a:lumMod val="50000"/>
                  </a:schemeClr>
                </a:solidFill>
              </a:rPr>
              <a:t>MakerBot</a:t>
            </a:r>
            <a:r>
              <a:rPr lang="en-US" altLang="zh-CN" b="1" dirty="0">
                <a:solidFill>
                  <a:schemeClr val="accent5">
                    <a:lumMod val="50000"/>
                  </a:schemeClr>
                </a:solidFill>
              </a:rPr>
              <a:t> Replicator 2</a:t>
            </a:r>
            <a:endParaRPr lang="zh-CN" altLang="en-US" b="1" dirty="0">
              <a:solidFill>
                <a:schemeClr val="accent5">
                  <a:lumMod val="50000"/>
                </a:schemeClr>
              </a:solidFill>
            </a:endParaRPr>
          </a:p>
        </p:txBody>
      </p:sp>
      <p:pic>
        <p:nvPicPr>
          <p:cNvPr id="7" name="图片 6" descr="3D 打印机MakerBot Replicator个人打印机.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00451" y="1808164"/>
            <a:ext cx="84836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4"/>
          <p:cNvPicPr>
            <a:picLocks noChangeAspect="1" noChangeArrowheads="1"/>
          </p:cNvPicPr>
          <p:nvPr/>
        </p:nvPicPr>
        <p:blipFill>
          <a:blip r:embed="rId5">
            <a:extLst>
              <a:ext uri="{28A0092B-C50C-407E-A947-70E740481C1C}">
                <a14:useLocalDpi xmlns:a14="http://schemas.microsoft.com/office/drawing/2010/main" val="0"/>
              </a:ext>
            </a:extLst>
          </a:blip>
          <a:srcRect b="7042"/>
          <a:stretch>
            <a:fillRect/>
          </a:stretch>
        </p:blipFill>
        <p:spPr bwMode="auto">
          <a:xfrm>
            <a:off x="1680634" y="1520825"/>
            <a:ext cx="10358967"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9993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79876"/>
                                        </p:tgtEl>
                                        <p:attrNameLst>
                                          <p:attrName>style.visibility</p:attrName>
                                        </p:attrNameLst>
                                      </p:cBhvr>
                                      <p:to>
                                        <p:strVal val="visible"/>
                                      </p:to>
                                    </p:set>
                                    <p:animEffect transition="in" filter="fade">
                                      <p:cBhvr>
                                        <p:cTn id="20" dur="500"/>
                                        <p:tgtEl>
                                          <p:spTgt spid="7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body" idx="1"/>
          </p:nvPr>
        </p:nvSpPr>
        <p:spPr>
          <a:xfrm>
            <a:off x="609600" y="692150"/>
            <a:ext cx="10972800" cy="5403850"/>
          </a:xfrm>
        </p:spPr>
        <p:txBody>
          <a:bodyPr/>
          <a:lstStyle/>
          <a:p>
            <a:pPr lvl="2" eaLnBrk="1" hangingPunct="1">
              <a:buFont typeface="Wingdings" pitchFamily="2" charset="2"/>
              <a:buNone/>
              <a:defRPr/>
            </a:pPr>
            <a:endParaRPr lang="zh-CN" altLang="en-US" dirty="0" smtClean="0"/>
          </a:p>
          <a:p>
            <a:pPr lvl="2" eaLnBrk="1" hangingPunct="1">
              <a:defRPr/>
            </a:pPr>
            <a:endParaRPr lang="en-US" altLang="zh-CN" dirty="0" smtClean="0"/>
          </a:p>
        </p:txBody>
      </p:sp>
      <p:sp>
        <p:nvSpPr>
          <p:cNvPr id="128003" name="TextBox 1"/>
          <p:cNvSpPr txBox="1">
            <a:spLocks noChangeArrowheads="1"/>
          </p:cNvSpPr>
          <p:nvPr/>
        </p:nvSpPr>
        <p:spPr bwMode="auto">
          <a:xfrm>
            <a:off x="863601" y="728664"/>
            <a:ext cx="7776633" cy="669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marL="457200" lvl="1" indent="-457200" defTabSz="914216" eaLnBrk="1" hangingPunct="1">
              <a:lnSpc>
                <a:spcPct val="150000"/>
              </a:lnSpc>
              <a:spcBef>
                <a:spcPts val="1000"/>
              </a:spcBef>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rPr>
              <a:t>液体生长</a:t>
            </a:r>
            <a:r>
              <a:rPr lang="en-US" altLang="zh-CN"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rPr>
              <a:t>3D</a:t>
            </a:r>
            <a:r>
              <a:rPr lang="zh-CN" altLang="en-US"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rPr>
              <a:t>打印技术</a:t>
            </a:r>
            <a:r>
              <a:rPr lang="en-US" altLang="zh-CN"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rPr>
              <a:t>CLIP</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cs typeface="Montserrat Hairline"/>
            </a:endParaRPr>
          </a:p>
        </p:txBody>
      </p:sp>
      <p:pic>
        <p:nvPicPr>
          <p:cNvPr id="12800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6218" y="1665288"/>
            <a:ext cx="10392833"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248332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body" sz="half" idx="1"/>
          </p:nvPr>
        </p:nvSpPr>
        <p:spPr>
          <a:xfrm>
            <a:off x="767408" y="1412776"/>
            <a:ext cx="7393517" cy="4824412"/>
          </a:xfrm>
        </p:spPr>
        <p:txBody>
          <a:bodyPr>
            <a:normAutofit lnSpcReduction="10000"/>
          </a:bodyPr>
          <a:lstStyle/>
          <a:p>
            <a:pPr marL="342900" lvl="1" indent="-342900" eaLnBrk="1" hangingPunct="1">
              <a:spcBef>
                <a:spcPts val="1800"/>
              </a:spcBef>
              <a:buFont typeface="Arial" panose="020B0604020202020204" pitchFamily="34" charset="0"/>
              <a:buChar char="•"/>
              <a:defRPr/>
            </a:pPr>
            <a:r>
              <a:rPr lang="zh-CN" altLang="en-US" b="1" dirty="0" smtClean="0">
                <a:solidFill>
                  <a:schemeClr val="accent5">
                    <a:lumMod val="50000"/>
                  </a:schemeClr>
                </a:solidFill>
                <a:latin typeface="微软雅黑" panose="020B0503020204020204" pitchFamily="34" charset="-122"/>
                <a:ea typeface="微软雅黑" panose="020B0503020204020204" pitchFamily="34" charset="-122"/>
              </a:rPr>
              <a:t>鼠标</a:t>
            </a:r>
          </a:p>
          <a:p>
            <a:pPr marL="342900" lvl="1" indent="-342900" eaLnBrk="1" hangingPunct="1">
              <a:spcBef>
                <a:spcPts val="1800"/>
              </a:spcBef>
              <a:buFont typeface="Arial" panose="020B0604020202020204" pitchFamily="34" charset="0"/>
              <a:buChar char="•"/>
              <a:defRPr/>
            </a:pPr>
            <a:r>
              <a:rPr lang="zh-CN" altLang="en-US" b="1" dirty="0" smtClean="0">
                <a:solidFill>
                  <a:schemeClr val="accent5">
                    <a:lumMod val="50000"/>
                  </a:schemeClr>
                </a:solidFill>
                <a:latin typeface="微软雅黑" panose="020B0503020204020204" pitchFamily="34" charset="-122"/>
                <a:ea typeface="微软雅黑" panose="020B0503020204020204" pitchFamily="34" charset="-122"/>
              </a:rPr>
              <a:t>游戏杆</a:t>
            </a:r>
          </a:p>
          <a:p>
            <a:pPr marL="342900" lvl="1" indent="-342900" eaLnBrk="1" hangingPunct="1">
              <a:spcBef>
                <a:spcPts val="1800"/>
              </a:spcBef>
              <a:buFont typeface="Arial" panose="020B0604020202020204" pitchFamily="34" charset="0"/>
              <a:buChar char="•"/>
              <a:defRPr/>
            </a:pPr>
            <a:r>
              <a:rPr lang="zh-CN" altLang="en-US" b="1" dirty="0" smtClean="0">
                <a:solidFill>
                  <a:schemeClr val="accent5">
                    <a:lumMod val="50000"/>
                  </a:schemeClr>
                </a:solidFill>
                <a:latin typeface="微软雅黑" panose="020B0503020204020204" pitchFamily="34" charset="-122"/>
                <a:ea typeface="微软雅黑" panose="020B0503020204020204" pitchFamily="34" charset="-122"/>
              </a:rPr>
              <a:t>定位板</a:t>
            </a:r>
          </a:p>
          <a:p>
            <a:pPr marL="342900" lvl="1" indent="-342900" eaLnBrk="1" hangingPunct="1">
              <a:spcBef>
                <a:spcPts val="1800"/>
              </a:spcBef>
              <a:buFont typeface="Arial" panose="020B0604020202020204" pitchFamily="34" charset="0"/>
              <a:buChar char="•"/>
              <a:defRPr/>
            </a:pPr>
            <a:r>
              <a:rPr lang="zh-CN" altLang="en-US" b="1" dirty="0" smtClean="0">
                <a:solidFill>
                  <a:schemeClr val="accent5">
                    <a:lumMod val="50000"/>
                  </a:schemeClr>
                </a:solidFill>
                <a:latin typeface="微软雅黑" panose="020B0503020204020204" pitchFamily="34" charset="-122"/>
                <a:ea typeface="微软雅黑" panose="020B0503020204020204" pitchFamily="34" charset="-122"/>
              </a:rPr>
              <a:t>光笔</a:t>
            </a:r>
          </a:p>
          <a:p>
            <a:pPr marL="342900" lvl="1" indent="-342900" eaLnBrk="1" hangingPunct="1">
              <a:spcBef>
                <a:spcPts val="1800"/>
              </a:spcBef>
              <a:buFont typeface="Arial" panose="020B0604020202020204" pitchFamily="34" charset="0"/>
              <a:buChar char="•"/>
              <a:defRPr/>
            </a:pPr>
            <a:r>
              <a:rPr lang="zh-CN" altLang="en-US" b="1" dirty="0" smtClean="0">
                <a:solidFill>
                  <a:schemeClr val="accent5">
                    <a:lumMod val="50000"/>
                  </a:schemeClr>
                </a:solidFill>
                <a:latin typeface="微软雅黑" panose="020B0503020204020204" pitchFamily="34" charset="-122"/>
                <a:ea typeface="微软雅黑" panose="020B0503020204020204" pitchFamily="34" charset="-122"/>
              </a:rPr>
              <a:t>触摸屏</a:t>
            </a:r>
          </a:p>
          <a:p>
            <a:pPr marL="342900" lvl="1" indent="-342900" eaLnBrk="1" hangingPunct="1">
              <a:spcBef>
                <a:spcPts val="1800"/>
              </a:spcBef>
              <a:buFont typeface="Arial" panose="020B0604020202020204" pitchFamily="34" charset="0"/>
              <a:buChar char="•"/>
              <a:defRPr/>
            </a:pPr>
            <a:r>
              <a:rPr lang="zh-CN" altLang="en-US" b="1" dirty="0" smtClean="0">
                <a:solidFill>
                  <a:schemeClr val="accent5">
                    <a:lumMod val="50000"/>
                  </a:schemeClr>
                </a:solidFill>
                <a:latin typeface="微软雅黑" panose="020B0503020204020204" pitchFamily="34" charset="-122"/>
                <a:ea typeface="微软雅黑" panose="020B0503020204020204" pitchFamily="34" charset="-122"/>
              </a:rPr>
              <a:t>数据手套</a:t>
            </a:r>
          </a:p>
          <a:p>
            <a:pPr marL="342900" lvl="1" indent="-342900" eaLnBrk="1" hangingPunct="1">
              <a:spcBef>
                <a:spcPts val="1800"/>
              </a:spcBef>
              <a:buFont typeface="Arial" panose="020B0604020202020204" pitchFamily="34" charset="0"/>
              <a:buChar char="•"/>
              <a:defRPr/>
            </a:pPr>
            <a:r>
              <a:rPr lang="zh-CN" altLang="en-US" b="1" dirty="0" smtClean="0">
                <a:solidFill>
                  <a:schemeClr val="accent5">
                    <a:lumMod val="50000"/>
                  </a:schemeClr>
                </a:solidFill>
                <a:latin typeface="微软雅黑" panose="020B0503020204020204" pitchFamily="34" charset="-122"/>
                <a:ea typeface="微软雅黑" panose="020B0503020204020204" pitchFamily="34" charset="-122"/>
              </a:rPr>
              <a:t>坐标数字化仪</a:t>
            </a:r>
          </a:p>
          <a:p>
            <a:pPr marL="342900" lvl="1" indent="-342900" eaLnBrk="1" hangingPunct="1">
              <a:spcBef>
                <a:spcPts val="1800"/>
              </a:spcBef>
              <a:buFont typeface="Arial" panose="020B0604020202020204" pitchFamily="34" charset="0"/>
              <a:buChar char="•"/>
              <a:defRPr/>
            </a:pPr>
            <a:r>
              <a:rPr lang="zh-CN" altLang="en-US" b="1" dirty="0" smtClean="0">
                <a:solidFill>
                  <a:schemeClr val="accent5">
                    <a:lumMod val="50000"/>
                  </a:schemeClr>
                </a:solidFill>
                <a:latin typeface="微软雅黑" panose="020B0503020204020204" pitchFamily="34" charset="-122"/>
                <a:ea typeface="微软雅黑" panose="020B0503020204020204" pitchFamily="34" charset="-122"/>
              </a:rPr>
              <a:t>扫描仪</a:t>
            </a:r>
          </a:p>
          <a:p>
            <a:pPr marL="342900" lvl="1" indent="-342900" eaLnBrk="1" hangingPunct="1">
              <a:spcBef>
                <a:spcPts val="1800"/>
              </a:spcBef>
              <a:buFont typeface="Arial" panose="020B0604020202020204" pitchFamily="34" charset="0"/>
              <a:buChar char="•"/>
              <a:defRPr/>
            </a:pPr>
            <a:r>
              <a:rPr lang="zh-CN" altLang="en-US" b="1" dirty="0" smtClean="0">
                <a:solidFill>
                  <a:schemeClr val="accent5">
                    <a:lumMod val="50000"/>
                  </a:schemeClr>
                </a:solidFill>
                <a:latin typeface="微软雅黑" panose="020B0503020204020204" pitchFamily="34" charset="-122"/>
                <a:ea typeface="微软雅黑" panose="020B0503020204020204" pitchFamily="34" charset="-122"/>
              </a:rPr>
              <a:t>相机</a:t>
            </a:r>
            <a:endParaRPr lang="en-US" altLang="zh-CN" dirty="0" smtClean="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67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888" y="1268760"/>
            <a:ext cx="2609686"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pic>
        <p:nvPicPr>
          <p:cNvPr id="679940" name="Picture 4"/>
          <p:cNvPicPr>
            <a:picLocks noChangeAspect="1" noChangeArrowheads="1"/>
          </p:cNvPicPr>
          <p:nvPr/>
        </p:nvPicPr>
        <p:blipFill>
          <a:blip r:embed="rId5">
            <a:extLst>
              <a:ext uri="{28A0092B-C50C-407E-A947-70E740481C1C}">
                <a14:useLocalDpi xmlns:a14="http://schemas.microsoft.com/office/drawing/2010/main" val="0"/>
              </a:ext>
            </a:extLst>
          </a:blip>
          <a:srcRect r="44667"/>
          <a:stretch>
            <a:fillRect/>
          </a:stretch>
        </p:blipFill>
        <p:spPr bwMode="auto">
          <a:xfrm>
            <a:off x="8616280" y="984320"/>
            <a:ext cx="2160240" cy="238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graphicFrame>
        <p:nvGraphicFramePr>
          <p:cNvPr id="679941" name="Object 5"/>
          <p:cNvGraphicFramePr>
            <a:graphicFrameLocks noGrp="1" noChangeAspect="1"/>
          </p:cNvGraphicFramePr>
          <p:nvPr>
            <p:ph sz="half" idx="2"/>
            <p:extLst>
              <p:ext uri="{D42A27DB-BD31-4B8C-83A1-F6EECF244321}">
                <p14:modId xmlns:p14="http://schemas.microsoft.com/office/powerpoint/2010/main" val="457009898"/>
              </p:ext>
            </p:extLst>
          </p:nvPr>
        </p:nvGraphicFramePr>
        <p:xfrm>
          <a:off x="5749962" y="3717032"/>
          <a:ext cx="5026558" cy="2520280"/>
        </p:xfrm>
        <a:graphic>
          <a:graphicData uri="http://schemas.openxmlformats.org/presentationml/2006/ole">
            <mc:AlternateContent xmlns:mc="http://schemas.openxmlformats.org/markup-compatibility/2006">
              <mc:Choice xmlns:v="urn:schemas-microsoft-com:vml" Requires="v">
                <p:oleObj spid="_x0000_s2106" name="BMP 图象" r:id="rId6" imgW="3761905" imgH="2514286" progId="Paint.Picture">
                  <p:embed/>
                </p:oleObj>
              </mc:Choice>
              <mc:Fallback>
                <p:oleObj name="BMP 图象" r:id="rId6" imgW="3761905" imgH="2514286" progId="Paint.Picture">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9962" y="3717032"/>
                        <a:ext cx="5026558" cy="2520280"/>
                      </a:xfrm>
                      <a:prstGeom prst="rect">
                        <a:avLst/>
                      </a:prstGeom>
                      <a:noFill/>
                      <a:ln>
                        <a:noFill/>
                      </a:ln>
                      <a:effectLst/>
                    </p:spPr>
                  </p:pic>
                </p:oleObj>
              </mc:Fallback>
            </mc:AlternateContent>
          </a:graphicData>
        </a:graphic>
      </p:graphicFrame>
      <p:sp>
        <p:nvSpPr>
          <p:cNvPr id="6" name="Rectangle 2"/>
          <p:cNvSpPr>
            <a:spLocks noGrp="1" noRot="1" noChangeArrowheads="1"/>
          </p:cNvSpPr>
          <p:nvPr>
            <p:ph type="title"/>
          </p:nvPr>
        </p:nvSpPr>
        <p:spPr/>
        <p:txBody>
          <a:bodyPr>
            <a:normAutofit/>
          </a:bodyPr>
          <a:lstStyle/>
          <a:p>
            <a:pPr lvl="1">
              <a:spcBef>
                <a:spcPts val="3000"/>
              </a:spcBef>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sym typeface="Lato Light"/>
              </a:rPr>
              <a:t>2. </a:t>
            </a:r>
            <a:r>
              <a:rPr lang="zh-CN" altLang="en-US" b="1" dirty="0">
                <a:solidFill>
                  <a:schemeClr val="accent6">
                    <a:lumMod val="50000"/>
                  </a:schemeClr>
                </a:solidFill>
                <a:latin typeface="微软雅黑" panose="020B0503020204020204" pitchFamily="34" charset="-122"/>
                <a:ea typeface="微软雅黑" panose="020B0503020204020204" pitchFamily="34" charset="-122"/>
                <a:sym typeface="Lato Light"/>
              </a:rPr>
              <a:t>图形输入设备</a:t>
            </a:r>
          </a:p>
        </p:txBody>
      </p:sp>
    </p:spTree>
    <p:extLst>
      <p:ext uri="{BB962C8B-B14F-4D97-AF65-F5344CB8AC3E}">
        <p14:creationId xmlns:p14="http://schemas.microsoft.com/office/powerpoint/2010/main" val="20643209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993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9938">
                                            <p:txEl>
                                              <p:pRg st="0" end="0"/>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0"/>
                                  </p:stCondLst>
                                  <p:childTnLst>
                                    <p:set>
                                      <p:cBhvr>
                                        <p:cTn id="11" dur="1" fill="hold">
                                          <p:stCondLst>
                                            <p:cond delay="0"/>
                                          </p:stCondLst>
                                        </p:cTn>
                                        <p:tgtEl>
                                          <p:spTgt spid="67993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79938">
                                            <p:txEl>
                                              <p:pRg st="1" end="1"/>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6799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9938">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9938">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9938">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9938">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9938">
                                            <p:txEl>
                                              <p:pRg st="6" end="6"/>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9938">
                                            <p:txEl>
                                              <p:pRg st="7" end="7"/>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9938">
                                            <p:txEl>
                                              <p:pRg st="8" end="8"/>
                                            </p:txEl>
                                          </p:spTgt>
                                        </p:tgtEl>
                                        <p:attrNameLst>
                                          <p:attrName>style.visibility</p:attrName>
                                        </p:attrNameLst>
                                      </p:cBhvr>
                                      <p:to>
                                        <p:strVal val="visible"/>
                                      </p:to>
                                    </p:set>
                                  </p:childTnLst>
                                </p:cTn>
                              </p:par>
                            </p:childTnLst>
                          </p:cTn>
                        </p:par>
                        <p:par>
                          <p:cTn id="47" fill="hold" nodeType="afterGroup">
                            <p:stCondLst>
                              <p:cond delay="0"/>
                            </p:stCondLst>
                            <p:childTnLst>
                              <p:par>
                                <p:cTn id="48" presetID="10" presetClass="entr" presetSubtype="0" fill="hold" nodeType="afterEffect">
                                  <p:stCondLst>
                                    <p:cond delay="0"/>
                                  </p:stCondLst>
                                  <p:childTnLst>
                                    <p:set>
                                      <p:cBhvr>
                                        <p:cTn id="49" dur="1" fill="hold">
                                          <p:stCondLst>
                                            <p:cond delay="0"/>
                                          </p:stCondLst>
                                        </p:cTn>
                                        <p:tgtEl>
                                          <p:spTgt spid="679941"/>
                                        </p:tgtEl>
                                        <p:attrNameLst>
                                          <p:attrName>style.visibility</p:attrName>
                                        </p:attrNameLst>
                                      </p:cBhvr>
                                      <p:to>
                                        <p:strVal val="visible"/>
                                      </p:to>
                                    </p:set>
                                    <p:animEffect transition="in" filter="fade">
                                      <p:cBhvr>
                                        <p:cTn id="50" dur="500"/>
                                        <p:tgtEl>
                                          <p:spTgt spid="67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38"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body" idx="1"/>
          </p:nvPr>
        </p:nvSpPr>
        <p:spPr>
          <a:xfrm>
            <a:off x="595808" y="1665289"/>
            <a:ext cx="10972800" cy="3233737"/>
          </a:xfrm>
        </p:spPr>
        <p:txBody>
          <a:bodyPr/>
          <a:lstStyle/>
          <a:p>
            <a:pPr lvl="1" eaLnBrk="1" hangingPunct="1">
              <a:spcBef>
                <a:spcPct val="70000"/>
              </a:spcBef>
              <a:defRPr/>
            </a:pPr>
            <a:r>
              <a:rPr lang="zh-CN" altLang="en-US" sz="3200" b="1" dirty="0" smtClean="0">
                <a:solidFill>
                  <a:schemeClr val="accent5">
                    <a:lumMod val="50000"/>
                  </a:schemeClr>
                </a:solidFill>
                <a:latin typeface="微软雅黑" panose="020B0503020204020204" pitchFamily="34" charset="-122"/>
                <a:ea typeface="微软雅黑" panose="020B0503020204020204" pitchFamily="34" charset="-122"/>
              </a:rPr>
              <a:t>图形处理硬件不可思议的发展速度</a:t>
            </a:r>
          </a:p>
          <a:p>
            <a:pPr marL="984250" lvl="4" indent="-444500">
              <a:spcBef>
                <a:spcPct val="70000"/>
              </a:spcBef>
              <a:buFont typeface="Arial" panose="020B0604020202020204" pitchFamily="34" charset="0"/>
              <a:buChar char="•"/>
              <a:defRPr/>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摩尔定律</a:t>
            </a:r>
          </a:p>
          <a:p>
            <a:pPr marL="984250" lvl="4" indent="-444500">
              <a:spcBef>
                <a:spcPct val="70000"/>
              </a:spcBef>
              <a:buFont typeface="Arial" panose="020B0604020202020204" pitchFamily="34" charset="0"/>
              <a:buChar char="•"/>
              <a:defRPr/>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并行计算</a:t>
            </a:r>
          </a:p>
          <a:p>
            <a:pPr marL="984250" lvl="4" indent="-444500">
              <a:spcBef>
                <a:spcPct val="70000"/>
              </a:spcBef>
              <a:buFont typeface="Arial" panose="020B0604020202020204" pitchFamily="34" charset="0"/>
              <a:buChar char="•"/>
              <a:defRPr/>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对真实感和娱乐的强烈需求</a:t>
            </a:r>
          </a:p>
        </p:txBody>
      </p:sp>
      <p:sp>
        <p:nvSpPr>
          <p:cNvPr id="5" name="Rectangle 2"/>
          <p:cNvSpPr>
            <a:spLocks noGrp="1" noRot="1" noChangeArrowheads="1"/>
          </p:cNvSpPr>
          <p:nvPr>
            <p:ph type="title"/>
          </p:nvPr>
        </p:nvSpPr>
        <p:spPr>
          <a:xfrm>
            <a:off x="609600" y="274638"/>
            <a:ext cx="10972800" cy="1143000"/>
          </a:xfrm>
        </p:spPr>
        <p:txBody>
          <a:bodyPr>
            <a:normAutofit/>
          </a:bodyPr>
          <a:lstStyle/>
          <a:p>
            <a:pPr lvl="1">
              <a:spcBef>
                <a:spcPts val="3000"/>
              </a:spcBef>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sym typeface="Lato Light"/>
              </a:rPr>
              <a:t>3.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sym typeface="Lato Light"/>
              </a:rPr>
              <a:t>图形</a:t>
            </a:r>
            <a:r>
              <a:rPr lang="zh-CN" altLang="en-US" b="1" dirty="0">
                <a:solidFill>
                  <a:schemeClr val="accent6">
                    <a:lumMod val="50000"/>
                  </a:schemeClr>
                </a:solidFill>
                <a:latin typeface="微软雅黑" panose="020B0503020204020204" pitchFamily="34" charset="-122"/>
                <a:ea typeface="微软雅黑" panose="020B0503020204020204" pitchFamily="34" charset="-122"/>
                <a:sym typeface="Lato Light"/>
              </a:rPr>
              <a:t>处理</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sym typeface="Lato Light"/>
              </a:rPr>
              <a:t>设备</a:t>
            </a:r>
            <a:endParaRPr lang="zh-CN" altLang="en-US" b="1" dirty="0">
              <a:solidFill>
                <a:schemeClr val="accent6">
                  <a:lumMod val="50000"/>
                </a:schemeClr>
              </a:solidFill>
              <a:latin typeface="微软雅黑" panose="020B0503020204020204" pitchFamily="34" charset="-122"/>
              <a:ea typeface="微软雅黑" panose="020B0503020204020204" pitchFamily="34" charset="-122"/>
              <a:sym typeface="Lato Light"/>
            </a:endParaRPr>
          </a:p>
        </p:txBody>
      </p:sp>
    </p:spTree>
    <p:extLst>
      <p:ext uri="{BB962C8B-B14F-4D97-AF65-F5344CB8AC3E}">
        <p14:creationId xmlns:p14="http://schemas.microsoft.com/office/powerpoint/2010/main" val="179411601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body" idx="1"/>
          </p:nvPr>
        </p:nvSpPr>
        <p:spPr>
          <a:xfrm>
            <a:off x="609601" y="512764"/>
            <a:ext cx="11199284" cy="6345237"/>
          </a:xfrm>
        </p:spPr>
        <p:txBody>
          <a:bodyPr/>
          <a:lstStyle/>
          <a:p>
            <a:pPr marL="457200" lvl="1" indent="-457200">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sym typeface="Lato Light"/>
              </a:rPr>
              <a:t>图形处理器</a:t>
            </a:r>
          </a:p>
          <a:p>
            <a:pPr lvl="2" eaLnBrk="1" hangingPunct="1">
              <a:spcBef>
                <a:spcPct val="70000"/>
              </a:spcBef>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图形</a:t>
            </a: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适配卡</a:t>
            </a:r>
            <a:r>
              <a:rPr lang="en-US" altLang="zh-CN" sz="2800" b="1"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显卡</a:t>
            </a:r>
            <a:r>
              <a:rPr lang="en-US" altLang="zh-CN" sz="2800" b="1" dirty="0" smtClean="0">
                <a:solidFill>
                  <a:schemeClr val="accent5">
                    <a:lumMod val="50000"/>
                  </a:schemeClr>
                </a:solidFill>
                <a:latin typeface="微软雅黑" panose="020B0503020204020204" pitchFamily="34" charset="-122"/>
                <a:ea typeface="微软雅黑" panose="020B0503020204020204" pitchFamily="34" charset="-122"/>
              </a:rPr>
              <a:t>)</a:t>
            </a:r>
          </a:p>
          <a:p>
            <a:pPr marL="1801813" lvl="3" indent="-457200" eaLnBrk="1" hangingPunct="1">
              <a:spcBef>
                <a:spcPts val="3000"/>
              </a:spcBef>
              <a:buFont typeface="Wingdings" panose="05000000000000000000" pitchFamily="2" charset="2"/>
              <a:buChar char="Ø"/>
              <a:defRPr/>
            </a:pPr>
            <a:r>
              <a:rPr lang="en-US" altLang="zh-CN" sz="2800" b="1" dirty="0">
                <a:solidFill>
                  <a:schemeClr val="accent5">
                    <a:lumMod val="50000"/>
                  </a:schemeClr>
                </a:solidFill>
                <a:latin typeface="Times New Roman" pitchFamily="18" charset="0"/>
              </a:rPr>
              <a:t>1981</a:t>
            </a:r>
            <a:r>
              <a:rPr lang="zh-CN" altLang="en-US" sz="2800" b="1" dirty="0">
                <a:solidFill>
                  <a:schemeClr val="accent5">
                    <a:lumMod val="50000"/>
                  </a:schemeClr>
                </a:solidFill>
                <a:latin typeface="Times New Roman" pitchFamily="18" charset="0"/>
              </a:rPr>
              <a:t>年</a:t>
            </a:r>
            <a:r>
              <a:rPr lang="en-US" altLang="zh-CN" sz="2800" b="1" dirty="0">
                <a:solidFill>
                  <a:schemeClr val="accent5">
                    <a:lumMod val="50000"/>
                  </a:schemeClr>
                </a:solidFill>
                <a:latin typeface="Times New Roman" pitchFamily="18" charset="0"/>
              </a:rPr>
              <a:t>IBM</a:t>
            </a:r>
            <a:r>
              <a:rPr lang="zh-CN" altLang="en-US" sz="2800" b="1" dirty="0">
                <a:solidFill>
                  <a:schemeClr val="accent5">
                    <a:lumMod val="50000"/>
                  </a:schemeClr>
                </a:solidFill>
                <a:latin typeface="Times New Roman" pitchFamily="18" charset="0"/>
              </a:rPr>
              <a:t>公司推出两种显卡</a:t>
            </a:r>
            <a:r>
              <a:rPr lang="en-US" altLang="zh-CN" sz="2800" b="1" dirty="0">
                <a:solidFill>
                  <a:schemeClr val="accent5">
                    <a:lumMod val="50000"/>
                  </a:schemeClr>
                </a:solidFill>
                <a:latin typeface="Times New Roman" pitchFamily="18" charset="0"/>
              </a:rPr>
              <a:t>:</a:t>
            </a:r>
            <a:r>
              <a:rPr lang="zh-CN" altLang="en-US" sz="2800" b="1" dirty="0">
                <a:solidFill>
                  <a:schemeClr val="accent5">
                    <a:lumMod val="50000"/>
                  </a:schemeClr>
                </a:solidFill>
                <a:latin typeface="Times New Roman" pitchFamily="18" charset="0"/>
              </a:rPr>
              <a:t>单色显卡</a:t>
            </a:r>
            <a:r>
              <a:rPr lang="en-US" altLang="zh-CN" sz="2800" b="1" dirty="0">
                <a:solidFill>
                  <a:schemeClr val="accent5">
                    <a:lumMod val="50000"/>
                  </a:schemeClr>
                </a:solidFill>
                <a:latin typeface="Times New Roman" pitchFamily="18" charset="0"/>
              </a:rPr>
              <a:t>MDA</a:t>
            </a:r>
            <a:r>
              <a:rPr lang="zh-CN" altLang="en-US" sz="2800" b="1" dirty="0">
                <a:solidFill>
                  <a:schemeClr val="accent5">
                    <a:lumMod val="50000"/>
                  </a:schemeClr>
                </a:solidFill>
                <a:latin typeface="Times New Roman" pitchFamily="18" charset="0"/>
              </a:rPr>
              <a:t>和彩色显卡</a:t>
            </a:r>
            <a:r>
              <a:rPr lang="en-US" altLang="zh-CN" sz="2800" b="1" dirty="0">
                <a:solidFill>
                  <a:schemeClr val="accent5">
                    <a:lumMod val="50000"/>
                  </a:schemeClr>
                </a:solidFill>
                <a:latin typeface="Times New Roman" pitchFamily="18" charset="0"/>
              </a:rPr>
              <a:t>CGA</a:t>
            </a:r>
          </a:p>
          <a:p>
            <a:pPr marL="1801813" lvl="3" indent="-457200" eaLnBrk="1" hangingPunct="1">
              <a:spcBef>
                <a:spcPts val="3000"/>
              </a:spcBef>
              <a:buFont typeface="Wingdings" panose="05000000000000000000" pitchFamily="2" charset="2"/>
              <a:buChar char="Ø"/>
              <a:defRPr/>
            </a:pPr>
            <a:r>
              <a:rPr lang="en-US" altLang="zh-CN" sz="2800" b="1" dirty="0">
                <a:solidFill>
                  <a:schemeClr val="accent5">
                    <a:lumMod val="50000"/>
                  </a:schemeClr>
                </a:solidFill>
                <a:latin typeface="Times New Roman" pitchFamily="18" charset="0"/>
              </a:rPr>
              <a:t>1985</a:t>
            </a:r>
            <a:r>
              <a:rPr lang="zh-CN" altLang="en-US" sz="2800" b="1" dirty="0">
                <a:solidFill>
                  <a:schemeClr val="accent5">
                    <a:lumMod val="50000"/>
                  </a:schemeClr>
                </a:solidFill>
                <a:latin typeface="Times New Roman" pitchFamily="18" charset="0"/>
              </a:rPr>
              <a:t>年推出增强型图形卡</a:t>
            </a:r>
            <a:r>
              <a:rPr lang="en-US" altLang="zh-CN" sz="2800" b="1" dirty="0">
                <a:solidFill>
                  <a:schemeClr val="accent5">
                    <a:lumMod val="50000"/>
                  </a:schemeClr>
                </a:solidFill>
                <a:latin typeface="Times New Roman" pitchFamily="18" charset="0"/>
              </a:rPr>
              <a:t>EGA,</a:t>
            </a:r>
            <a:r>
              <a:rPr lang="zh-CN" altLang="en-US" sz="2800" b="1" dirty="0">
                <a:solidFill>
                  <a:schemeClr val="accent5">
                    <a:lumMod val="50000"/>
                  </a:schemeClr>
                </a:solidFill>
                <a:latin typeface="Times New Roman" pitchFamily="18" charset="0"/>
              </a:rPr>
              <a:t>以及视频图形阵列</a:t>
            </a:r>
            <a:r>
              <a:rPr lang="en-US" altLang="zh-CN" sz="2800" b="1" dirty="0">
                <a:solidFill>
                  <a:schemeClr val="accent5">
                    <a:lumMod val="50000"/>
                  </a:schemeClr>
                </a:solidFill>
                <a:latin typeface="Times New Roman" pitchFamily="18" charset="0"/>
              </a:rPr>
              <a:t>VGA</a:t>
            </a:r>
          </a:p>
          <a:p>
            <a:pPr marL="1801813" lvl="3" indent="-457200" eaLnBrk="1" hangingPunct="1">
              <a:spcBef>
                <a:spcPts val="3000"/>
              </a:spcBef>
              <a:buFont typeface="Wingdings" panose="05000000000000000000" pitchFamily="2" charset="2"/>
              <a:buChar char="Ø"/>
              <a:defRPr/>
            </a:pPr>
            <a:r>
              <a:rPr lang="en-US" altLang="zh-CN" sz="2800" b="1" dirty="0">
                <a:solidFill>
                  <a:schemeClr val="accent5">
                    <a:lumMod val="50000"/>
                  </a:schemeClr>
                </a:solidFill>
                <a:latin typeface="Times New Roman" pitchFamily="18" charset="0"/>
              </a:rPr>
              <a:t>80</a:t>
            </a:r>
            <a:r>
              <a:rPr lang="zh-CN" altLang="en-US" sz="2800" b="1" dirty="0">
                <a:solidFill>
                  <a:schemeClr val="accent5">
                    <a:lumMod val="50000"/>
                  </a:schemeClr>
                </a:solidFill>
                <a:latin typeface="Times New Roman" pitchFamily="18" charset="0"/>
              </a:rPr>
              <a:t>年代末推出的</a:t>
            </a:r>
            <a:r>
              <a:rPr lang="en-US" altLang="zh-CN" sz="2800" b="1" dirty="0">
                <a:solidFill>
                  <a:schemeClr val="accent5">
                    <a:lumMod val="50000"/>
                  </a:schemeClr>
                </a:solidFill>
                <a:latin typeface="Times New Roman" pitchFamily="18" charset="0"/>
              </a:rPr>
              <a:t>TVGA</a:t>
            </a:r>
            <a:r>
              <a:rPr lang="zh-CN" altLang="en-US" sz="2800" b="1" dirty="0">
                <a:solidFill>
                  <a:schemeClr val="accent5">
                    <a:lumMod val="50000"/>
                  </a:schemeClr>
                </a:solidFill>
                <a:latin typeface="Times New Roman" pitchFamily="18" charset="0"/>
              </a:rPr>
              <a:t>全面兼容</a:t>
            </a:r>
            <a:r>
              <a:rPr lang="en-US" altLang="zh-CN" sz="2800" b="1" dirty="0">
                <a:solidFill>
                  <a:schemeClr val="accent5">
                    <a:lumMod val="50000"/>
                  </a:schemeClr>
                </a:solidFill>
                <a:latin typeface="Times New Roman" pitchFamily="18" charset="0"/>
              </a:rPr>
              <a:t>MDA/CGA/VGA</a:t>
            </a:r>
          </a:p>
          <a:p>
            <a:pPr marL="1801813" lvl="3" indent="-457200" eaLnBrk="1" hangingPunct="1">
              <a:spcBef>
                <a:spcPts val="3000"/>
              </a:spcBef>
              <a:buFont typeface="Wingdings" panose="05000000000000000000" pitchFamily="2" charset="2"/>
              <a:buChar char="Ø"/>
              <a:defRPr/>
            </a:pPr>
            <a:r>
              <a:rPr lang="en-US" altLang="zh-CN" sz="2800" b="1" dirty="0">
                <a:solidFill>
                  <a:schemeClr val="accent5">
                    <a:lumMod val="50000"/>
                  </a:schemeClr>
                </a:solidFill>
                <a:latin typeface="Times New Roman" pitchFamily="18" charset="0"/>
              </a:rPr>
              <a:t>1990</a:t>
            </a:r>
            <a:r>
              <a:rPr lang="zh-CN" altLang="en-US" sz="2800" b="1" dirty="0">
                <a:solidFill>
                  <a:schemeClr val="accent5">
                    <a:lumMod val="50000"/>
                  </a:schemeClr>
                </a:solidFill>
                <a:latin typeface="Times New Roman" pitchFamily="18" charset="0"/>
              </a:rPr>
              <a:t>年</a:t>
            </a:r>
            <a:r>
              <a:rPr lang="en-US" altLang="zh-CN" sz="2800" b="1" dirty="0">
                <a:solidFill>
                  <a:schemeClr val="accent5">
                    <a:lumMod val="50000"/>
                  </a:schemeClr>
                </a:solidFill>
                <a:latin typeface="Times New Roman" pitchFamily="18" charset="0"/>
              </a:rPr>
              <a:t>,IBM</a:t>
            </a:r>
            <a:r>
              <a:rPr lang="zh-CN" altLang="en-US" sz="2800" b="1" dirty="0">
                <a:solidFill>
                  <a:schemeClr val="accent5">
                    <a:lumMod val="50000"/>
                  </a:schemeClr>
                </a:solidFill>
                <a:latin typeface="Times New Roman" pitchFamily="18" charset="0"/>
              </a:rPr>
              <a:t>又发布了</a:t>
            </a:r>
            <a:r>
              <a:rPr lang="en-US" altLang="zh-CN" sz="2800" b="1" dirty="0">
                <a:solidFill>
                  <a:schemeClr val="accent5">
                    <a:lumMod val="50000"/>
                  </a:schemeClr>
                </a:solidFill>
                <a:latin typeface="Times New Roman" pitchFamily="18" charset="0"/>
              </a:rPr>
              <a:t>XGA</a:t>
            </a:r>
            <a:r>
              <a:rPr lang="zh-CN" altLang="en-US" sz="2800" b="1" dirty="0">
                <a:solidFill>
                  <a:schemeClr val="accent5">
                    <a:lumMod val="50000"/>
                  </a:schemeClr>
                </a:solidFill>
                <a:latin typeface="Times New Roman" pitchFamily="18" charset="0"/>
              </a:rPr>
              <a:t>图形卡</a:t>
            </a:r>
          </a:p>
        </p:txBody>
      </p:sp>
    </p:spTree>
    <p:extLst>
      <p:ext uri="{BB962C8B-B14F-4D97-AF65-F5344CB8AC3E}">
        <p14:creationId xmlns:p14="http://schemas.microsoft.com/office/powerpoint/2010/main" val="783337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403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403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403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40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403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403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40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4"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body" idx="1"/>
          </p:nvPr>
        </p:nvSpPr>
        <p:spPr>
          <a:xfrm>
            <a:off x="609601" y="512764"/>
            <a:ext cx="10814992" cy="6345237"/>
          </a:xfrm>
        </p:spPr>
        <p:txBody>
          <a:bodyPr/>
          <a:lstStyle/>
          <a:p>
            <a:pPr marL="457200" lvl="1" indent="-457200" eaLnBrk="1" hangingPunct="1">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图形处理器</a:t>
            </a:r>
          </a:p>
          <a:p>
            <a:pPr lvl="2">
              <a:spcBef>
                <a:spcPct val="70000"/>
              </a:spcBef>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图形加速卡</a:t>
            </a:r>
          </a:p>
          <a:p>
            <a:pPr marL="1801813" lvl="3" indent="-457200">
              <a:spcBef>
                <a:spcPts val="3000"/>
              </a:spcBef>
              <a:buFont typeface="Wingdings" panose="05000000000000000000" pitchFamily="2" charset="2"/>
              <a:buChar char="Ø"/>
              <a:defRPr/>
            </a:pPr>
            <a:r>
              <a:rPr lang="zh-CN" altLang="en-US" sz="2800" b="1" dirty="0">
                <a:solidFill>
                  <a:schemeClr val="accent5">
                    <a:lumMod val="50000"/>
                  </a:schemeClr>
                </a:solidFill>
                <a:latin typeface="Times New Roman" pitchFamily="18" charset="0"/>
              </a:rPr>
              <a:t>用图形处理芯片</a:t>
            </a:r>
            <a:r>
              <a:rPr lang="en-US" altLang="zh-CN" sz="2800" b="1" dirty="0">
                <a:solidFill>
                  <a:schemeClr val="accent5">
                    <a:lumMod val="50000"/>
                  </a:schemeClr>
                </a:solidFill>
                <a:latin typeface="Times New Roman" pitchFamily="18" charset="0"/>
              </a:rPr>
              <a:t>GPU</a:t>
            </a:r>
            <a:r>
              <a:rPr lang="zh-CN" altLang="en-US" sz="2800" b="1" dirty="0">
                <a:solidFill>
                  <a:schemeClr val="accent5">
                    <a:lumMod val="50000"/>
                  </a:schemeClr>
                </a:solidFill>
                <a:latin typeface="Times New Roman" pitchFamily="18" charset="0"/>
              </a:rPr>
              <a:t>（</a:t>
            </a:r>
            <a:r>
              <a:rPr lang="en-US" altLang="zh-CN" sz="2800" b="1" dirty="0">
                <a:solidFill>
                  <a:schemeClr val="accent5">
                    <a:lumMod val="50000"/>
                  </a:schemeClr>
                </a:solidFill>
                <a:latin typeface="Times New Roman" pitchFamily="18" charset="0"/>
              </a:rPr>
              <a:t>Graphics Processing Unit</a:t>
            </a:r>
            <a:r>
              <a:rPr lang="zh-CN" altLang="en-US" sz="2800" b="1" dirty="0">
                <a:solidFill>
                  <a:schemeClr val="accent5">
                    <a:lumMod val="50000"/>
                  </a:schemeClr>
                </a:solidFill>
                <a:latin typeface="Times New Roman" pitchFamily="18" charset="0"/>
              </a:rPr>
              <a:t>）代替</a:t>
            </a:r>
            <a:r>
              <a:rPr lang="en-US" altLang="zh-CN" sz="2800" b="1" dirty="0">
                <a:solidFill>
                  <a:schemeClr val="accent5">
                    <a:lumMod val="50000"/>
                  </a:schemeClr>
                </a:solidFill>
                <a:latin typeface="Times New Roman" pitchFamily="18" charset="0"/>
              </a:rPr>
              <a:t>CPU</a:t>
            </a:r>
            <a:r>
              <a:rPr lang="zh-CN" altLang="en-US" sz="2800" b="1" dirty="0">
                <a:solidFill>
                  <a:schemeClr val="accent5">
                    <a:lumMod val="50000"/>
                  </a:schemeClr>
                </a:solidFill>
                <a:latin typeface="Times New Roman" pitchFamily="18" charset="0"/>
              </a:rPr>
              <a:t>处理</a:t>
            </a:r>
          </a:p>
          <a:p>
            <a:pPr marL="1801813" lvl="3" indent="-457200">
              <a:spcBef>
                <a:spcPts val="3000"/>
              </a:spcBef>
              <a:buFont typeface="Wingdings" panose="05000000000000000000" pitchFamily="2" charset="2"/>
              <a:buChar char="Ø"/>
              <a:defRPr/>
            </a:pPr>
            <a:r>
              <a:rPr lang="zh-CN" altLang="en-US" sz="2800" b="1" dirty="0">
                <a:solidFill>
                  <a:schemeClr val="accent5">
                    <a:lumMod val="50000"/>
                  </a:schemeClr>
                </a:solidFill>
                <a:latin typeface="Times New Roman" pitchFamily="18" charset="0"/>
              </a:rPr>
              <a:t>先是简单的</a:t>
            </a:r>
            <a:r>
              <a:rPr lang="en-US" altLang="zh-CN" sz="2800" b="1" dirty="0">
                <a:solidFill>
                  <a:schemeClr val="accent5">
                    <a:lumMod val="50000"/>
                  </a:schemeClr>
                </a:solidFill>
                <a:latin typeface="Times New Roman" pitchFamily="18" charset="0"/>
              </a:rPr>
              <a:t>2D</a:t>
            </a:r>
            <a:r>
              <a:rPr lang="zh-CN" altLang="en-US" sz="2800" b="1" dirty="0">
                <a:solidFill>
                  <a:schemeClr val="accent5">
                    <a:lumMod val="50000"/>
                  </a:schemeClr>
                </a:solidFill>
                <a:latin typeface="Times New Roman" pitchFamily="18" charset="0"/>
              </a:rPr>
              <a:t>处理</a:t>
            </a:r>
            <a:r>
              <a:rPr lang="en-US" altLang="zh-CN" sz="2800" b="1" dirty="0">
                <a:solidFill>
                  <a:schemeClr val="accent5">
                    <a:lumMod val="50000"/>
                  </a:schemeClr>
                </a:solidFill>
                <a:latin typeface="Times New Roman" pitchFamily="18" charset="0"/>
              </a:rPr>
              <a:t>:</a:t>
            </a:r>
            <a:r>
              <a:rPr lang="zh-CN" altLang="en-US" sz="2800" b="1" dirty="0">
                <a:solidFill>
                  <a:schemeClr val="accent5">
                    <a:lumMod val="50000"/>
                  </a:schemeClr>
                </a:solidFill>
                <a:latin typeface="Times New Roman" pitchFamily="18" charset="0"/>
              </a:rPr>
              <a:t>复制、拷贝，光标加速，反走样</a:t>
            </a:r>
          </a:p>
          <a:p>
            <a:pPr marL="1801813" lvl="3" indent="-457200">
              <a:spcBef>
                <a:spcPts val="3000"/>
              </a:spcBef>
              <a:buFont typeface="Wingdings" panose="05000000000000000000" pitchFamily="2" charset="2"/>
              <a:buChar char="Ø"/>
              <a:defRPr/>
            </a:pPr>
            <a:r>
              <a:rPr lang="en-US" altLang="zh-CN" sz="2800" b="1" dirty="0">
                <a:solidFill>
                  <a:schemeClr val="accent5">
                    <a:lumMod val="50000"/>
                  </a:schemeClr>
                </a:solidFill>
                <a:latin typeface="Times New Roman" pitchFamily="18" charset="0"/>
              </a:rPr>
              <a:t>3D</a:t>
            </a:r>
            <a:r>
              <a:rPr lang="zh-CN" altLang="en-US" sz="2800" b="1" dirty="0">
                <a:solidFill>
                  <a:schemeClr val="accent5">
                    <a:lumMod val="50000"/>
                  </a:schemeClr>
                </a:solidFill>
                <a:latin typeface="Times New Roman" pitchFamily="18" charset="0"/>
              </a:rPr>
              <a:t>图形加速：三角片的渲染绘制复杂三维模型，纹理映射、颜色混合</a:t>
            </a:r>
          </a:p>
          <a:p>
            <a:pPr marL="1801813" lvl="3" indent="-457200">
              <a:spcBef>
                <a:spcPts val="3000"/>
              </a:spcBef>
              <a:buFont typeface="Wingdings" panose="05000000000000000000" pitchFamily="2" charset="2"/>
              <a:buChar char="Ø"/>
              <a:defRPr/>
            </a:pPr>
            <a:r>
              <a:rPr lang="zh-CN" altLang="en-US" sz="2800" b="1" dirty="0">
                <a:solidFill>
                  <a:schemeClr val="accent5">
                    <a:lumMod val="50000"/>
                  </a:schemeClr>
                </a:solidFill>
                <a:latin typeface="Times New Roman" pitchFamily="18" charset="0"/>
              </a:rPr>
              <a:t>更高级的</a:t>
            </a:r>
            <a:r>
              <a:rPr lang="en-US" altLang="zh-CN" sz="2800" b="1" dirty="0">
                <a:solidFill>
                  <a:schemeClr val="accent5">
                    <a:lumMod val="50000"/>
                  </a:schemeClr>
                </a:solidFill>
                <a:latin typeface="Times New Roman" pitchFamily="18" charset="0"/>
              </a:rPr>
              <a:t>3D</a:t>
            </a:r>
            <a:r>
              <a:rPr lang="zh-CN" altLang="en-US" sz="2800" b="1" dirty="0">
                <a:solidFill>
                  <a:schemeClr val="accent5">
                    <a:lumMod val="50000"/>
                  </a:schemeClr>
                </a:solidFill>
                <a:latin typeface="Times New Roman" pitchFamily="18" charset="0"/>
              </a:rPr>
              <a:t>加速：几何变换和光照运算</a:t>
            </a:r>
          </a:p>
        </p:txBody>
      </p:sp>
    </p:spTree>
    <p:extLst>
      <p:ext uri="{BB962C8B-B14F-4D97-AF65-F5344CB8AC3E}">
        <p14:creationId xmlns:p14="http://schemas.microsoft.com/office/powerpoint/2010/main" val="9342816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08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6082">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608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60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body" idx="1"/>
          </p:nvPr>
        </p:nvSpPr>
        <p:spPr>
          <a:xfrm>
            <a:off x="609601" y="512764"/>
            <a:ext cx="11199284" cy="6345237"/>
          </a:xfrm>
        </p:spPr>
        <p:txBody>
          <a:bodyPr/>
          <a:lstStyle/>
          <a:p>
            <a:pPr marL="457200" lvl="1" indent="-457200">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图形处理器</a:t>
            </a:r>
          </a:p>
          <a:p>
            <a:pPr lvl="2" eaLnBrk="1" hangingPunct="1">
              <a:spcBef>
                <a:spcPct val="70000"/>
              </a:spcBef>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可编程的</a:t>
            </a:r>
            <a:r>
              <a:rPr lang="en-US" altLang="zh-CN" sz="2800" b="1" dirty="0">
                <a:solidFill>
                  <a:schemeClr val="accent5">
                    <a:lumMod val="50000"/>
                  </a:schemeClr>
                </a:solidFill>
                <a:latin typeface="微软雅黑" panose="020B0503020204020204" pitchFamily="34" charset="-122"/>
                <a:ea typeface="微软雅黑" panose="020B0503020204020204" pitchFamily="34" charset="-122"/>
              </a:rPr>
              <a:t>GPU</a:t>
            </a:r>
          </a:p>
          <a:p>
            <a:pPr marL="1801813" lvl="3" indent="-457200" eaLnBrk="1" hangingPunct="1">
              <a:spcBef>
                <a:spcPts val="3000"/>
              </a:spcBef>
              <a:buFont typeface="Wingdings" panose="05000000000000000000" pitchFamily="2" charset="2"/>
              <a:buChar char="Ø"/>
              <a:defRPr/>
            </a:pPr>
            <a:r>
              <a:rPr lang="zh-CN" altLang="en-US" sz="2800" b="1" dirty="0">
                <a:solidFill>
                  <a:schemeClr val="accent5">
                    <a:lumMod val="50000"/>
                  </a:schemeClr>
                </a:solidFill>
                <a:latin typeface="Times New Roman" pitchFamily="18" charset="0"/>
              </a:rPr>
              <a:t>一切都由硬件完成了，所以灵活性完全丧失了。显示芯片只能按照电路设计来处理三角形，成了一个呆板的“三角形处理机”</a:t>
            </a:r>
          </a:p>
          <a:p>
            <a:pPr marL="1801813" lvl="3" indent="-457200" eaLnBrk="1" hangingPunct="1">
              <a:spcBef>
                <a:spcPts val="3000"/>
              </a:spcBef>
              <a:buFont typeface="Wingdings" panose="05000000000000000000" pitchFamily="2" charset="2"/>
              <a:buChar char="Ø"/>
              <a:defRPr/>
            </a:pPr>
            <a:r>
              <a:rPr lang="zh-CN" altLang="en-US" sz="2800" b="1" dirty="0">
                <a:solidFill>
                  <a:schemeClr val="accent5">
                    <a:lumMod val="50000"/>
                  </a:schemeClr>
                </a:solidFill>
                <a:latin typeface="Times New Roman" pitchFamily="18" charset="0"/>
              </a:rPr>
              <a:t>可编程</a:t>
            </a:r>
            <a:r>
              <a:rPr lang="en-US" altLang="zh-CN" sz="2800" b="1" dirty="0">
                <a:solidFill>
                  <a:schemeClr val="accent5">
                    <a:lumMod val="50000"/>
                  </a:schemeClr>
                </a:solidFill>
                <a:latin typeface="Times New Roman" pitchFamily="18" charset="0"/>
              </a:rPr>
              <a:t>GPU </a:t>
            </a:r>
            <a:r>
              <a:rPr lang="zh-CN" altLang="en-US" sz="2800" b="1" dirty="0">
                <a:solidFill>
                  <a:schemeClr val="accent5">
                    <a:lumMod val="50000"/>
                  </a:schemeClr>
                </a:solidFill>
                <a:latin typeface="Times New Roman" pitchFamily="18" charset="0"/>
              </a:rPr>
              <a:t>的所有行为都是可以被编程的，实现了图形处理的高速度和灵活性结合</a:t>
            </a:r>
          </a:p>
        </p:txBody>
      </p:sp>
    </p:spTree>
    <p:extLst>
      <p:ext uri="{BB962C8B-B14F-4D97-AF65-F5344CB8AC3E}">
        <p14:creationId xmlns:p14="http://schemas.microsoft.com/office/powerpoint/2010/main" val="39919328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81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81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81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0"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268"/>
          <p:cNvGrpSpPr/>
          <p:nvPr/>
        </p:nvGrpSpPr>
        <p:grpSpPr>
          <a:xfrm>
            <a:off x="0" y="-1664915"/>
            <a:ext cx="12192000" cy="10492847"/>
            <a:chOff x="0" y="0"/>
            <a:chExt cx="12192000" cy="10492846"/>
          </a:xfrm>
        </p:grpSpPr>
        <p:grpSp>
          <p:nvGrpSpPr>
            <p:cNvPr id="261" name="Group 261"/>
            <p:cNvGrpSpPr/>
            <p:nvPr/>
          </p:nvGrpSpPr>
          <p:grpSpPr>
            <a:xfrm>
              <a:off x="0" y="9172046"/>
              <a:ext cx="12192000" cy="1320801"/>
              <a:chOff x="0" y="0"/>
              <a:chExt cx="12192000" cy="1320800"/>
            </a:xfrm>
          </p:grpSpPr>
          <p:sp>
            <p:nvSpPr>
              <p:cNvPr id="256" name="Shape 256"/>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257" name="Shape 257"/>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258" name="Shape 258"/>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9" name="Shape 259"/>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260" name="Shape 260"/>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267" name="Group 267"/>
            <p:cNvGrpSpPr/>
            <p:nvPr/>
          </p:nvGrpSpPr>
          <p:grpSpPr>
            <a:xfrm>
              <a:off x="0" y="0"/>
              <a:ext cx="12192000" cy="1320801"/>
              <a:chOff x="0" y="0"/>
              <a:chExt cx="12192000" cy="1320800"/>
            </a:xfrm>
          </p:grpSpPr>
          <p:sp>
            <p:nvSpPr>
              <p:cNvPr id="262" name="Shape 26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263" name="Shape 26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264" name="Shape 26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5" name="Shape 26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266" name="Shape 26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269" name="Shape 269"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891669" y="3881442"/>
            <a:ext cx="2408670"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zh-CN" altLang="en-US" b="1" dirty="0" smtClean="0"/>
              <a:t>计算机绘图</a:t>
            </a:r>
            <a:endParaRPr b="1" dirty="0"/>
          </a:p>
        </p:txBody>
      </p:sp>
      <p:grpSp>
        <p:nvGrpSpPr>
          <p:cNvPr id="272" name="Group 27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1" cy="1714897"/>
            <a:chOff x="0" y="0"/>
            <a:chExt cx="1989279" cy="1714895"/>
          </a:xfrm>
        </p:grpSpPr>
        <p:sp>
          <p:nvSpPr>
            <p:cNvPr id="270" name="Shape 270"/>
            <p:cNvSpPr/>
            <p:nvPr/>
          </p:nvSpPr>
          <p:spPr>
            <a:xfrm>
              <a:off x="0" y="0"/>
              <a:ext cx="1989279"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271" name="Shape 271"/>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smtClean="0"/>
                <a:t>0</a:t>
              </a:r>
              <a:r>
                <a:rPr lang="en-US" smtClean="0"/>
                <a:t>1</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body" idx="1"/>
          </p:nvPr>
        </p:nvSpPr>
        <p:spPr>
          <a:xfrm>
            <a:off x="609601" y="260350"/>
            <a:ext cx="11199284" cy="6345238"/>
          </a:xfrm>
        </p:spPr>
        <p:txBody>
          <a:bodyPr>
            <a:normAutofit fontScale="92500"/>
          </a:bodyPr>
          <a:lstStyle/>
          <a:p>
            <a:pPr marL="457200" lvl="1" indent="-457200" eaLnBrk="1" hangingPunct="1">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图形处理器</a:t>
            </a:r>
          </a:p>
          <a:p>
            <a:pPr lvl="2">
              <a:spcBef>
                <a:spcPct val="70000"/>
              </a:spcBef>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可编程的</a:t>
            </a:r>
            <a:r>
              <a:rPr lang="en-US" altLang="zh-CN" sz="2800" b="1" dirty="0">
                <a:solidFill>
                  <a:schemeClr val="accent5">
                    <a:lumMod val="50000"/>
                  </a:schemeClr>
                </a:solidFill>
                <a:latin typeface="微软雅黑" panose="020B0503020204020204" pitchFamily="34" charset="-122"/>
                <a:ea typeface="微软雅黑" panose="020B0503020204020204" pitchFamily="34" charset="-122"/>
              </a:rPr>
              <a:t>GPU</a:t>
            </a:r>
          </a:p>
          <a:p>
            <a:pPr marL="1801813" lvl="3" indent="-457200">
              <a:spcBef>
                <a:spcPts val="3000"/>
              </a:spcBef>
              <a:buFont typeface="Wingdings" panose="05000000000000000000" pitchFamily="2" charset="2"/>
              <a:buChar char="Ø"/>
              <a:defRPr/>
            </a:pPr>
            <a:r>
              <a:rPr lang="zh-CN" altLang="en-US" sz="2800" b="1" dirty="0">
                <a:solidFill>
                  <a:schemeClr val="accent5">
                    <a:lumMod val="50000"/>
                  </a:schemeClr>
                </a:solidFill>
                <a:latin typeface="Times New Roman" pitchFamily="18" charset="0"/>
              </a:rPr>
              <a:t>现在的图形处理器在每个微芯片的晶体管数目已经超过了</a:t>
            </a:r>
            <a:r>
              <a:rPr lang="en-US" altLang="zh-CN" sz="2800" b="1" dirty="0">
                <a:solidFill>
                  <a:schemeClr val="accent5">
                    <a:lumMod val="50000"/>
                  </a:schemeClr>
                </a:solidFill>
                <a:latin typeface="Times New Roman" pitchFamily="18" charset="0"/>
              </a:rPr>
              <a:t>CPU</a:t>
            </a:r>
          </a:p>
          <a:p>
            <a:pPr marL="1801813" lvl="3" indent="-457200">
              <a:spcBef>
                <a:spcPts val="3000"/>
              </a:spcBef>
              <a:buFont typeface="Wingdings" panose="05000000000000000000" pitchFamily="2" charset="2"/>
              <a:buChar char="Ø"/>
              <a:defRPr/>
            </a:pPr>
            <a:r>
              <a:rPr lang="en-US" altLang="zh-CN" sz="2800" b="1" dirty="0">
                <a:solidFill>
                  <a:schemeClr val="accent5">
                    <a:lumMod val="50000"/>
                  </a:schemeClr>
                </a:solidFill>
                <a:latin typeface="Times New Roman" pitchFamily="18" charset="0"/>
              </a:rPr>
              <a:t>Intel </a:t>
            </a:r>
            <a:r>
              <a:rPr lang="zh-CN" altLang="en-US" sz="2800" b="1" dirty="0">
                <a:solidFill>
                  <a:schemeClr val="accent5">
                    <a:lumMod val="50000"/>
                  </a:schemeClr>
                </a:solidFill>
                <a:latin typeface="Times New Roman" pitchFamily="18" charset="0"/>
              </a:rPr>
              <a:t>公司的</a:t>
            </a:r>
            <a:r>
              <a:rPr lang="en-US" altLang="zh-CN" sz="2800" b="1" dirty="0">
                <a:solidFill>
                  <a:schemeClr val="accent5">
                    <a:lumMod val="50000"/>
                  </a:schemeClr>
                </a:solidFill>
                <a:latin typeface="Times New Roman" pitchFamily="18" charset="0"/>
              </a:rPr>
              <a:t>2.4GHz</a:t>
            </a:r>
            <a:r>
              <a:rPr lang="zh-CN" altLang="en-US" sz="2800" b="1" dirty="0">
                <a:solidFill>
                  <a:schemeClr val="accent5">
                    <a:lumMod val="50000"/>
                  </a:schemeClr>
                </a:solidFill>
                <a:latin typeface="Times New Roman" pitchFamily="18" charset="0"/>
              </a:rPr>
              <a:t>奔腾</a:t>
            </a:r>
            <a:r>
              <a:rPr lang="en-US" altLang="zh-CN" sz="2800" b="1" dirty="0">
                <a:solidFill>
                  <a:schemeClr val="accent5">
                    <a:lumMod val="50000"/>
                  </a:schemeClr>
                </a:solidFill>
                <a:latin typeface="Times New Roman" pitchFamily="18" charset="0"/>
              </a:rPr>
              <a:t>4</a:t>
            </a:r>
            <a:r>
              <a:rPr lang="zh-CN" altLang="en-US" sz="2800" b="1" dirty="0">
                <a:solidFill>
                  <a:schemeClr val="accent5">
                    <a:lumMod val="50000"/>
                  </a:schemeClr>
                </a:solidFill>
                <a:latin typeface="Times New Roman" pitchFamily="18" charset="0"/>
              </a:rPr>
              <a:t>处理器中封装了</a:t>
            </a:r>
            <a:r>
              <a:rPr lang="en-US" altLang="zh-CN" sz="2800" b="1" dirty="0">
                <a:solidFill>
                  <a:schemeClr val="accent5">
                    <a:lumMod val="50000"/>
                  </a:schemeClr>
                </a:solidFill>
                <a:latin typeface="Times New Roman" pitchFamily="18" charset="0"/>
              </a:rPr>
              <a:t>5500</a:t>
            </a:r>
            <a:r>
              <a:rPr lang="zh-CN" altLang="en-US" sz="2800" b="1" dirty="0">
                <a:solidFill>
                  <a:schemeClr val="accent5">
                    <a:lumMod val="50000"/>
                  </a:schemeClr>
                </a:solidFill>
                <a:latin typeface="Times New Roman" pitchFamily="18" charset="0"/>
              </a:rPr>
              <a:t>万个晶体管</a:t>
            </a:r>
          </a:p>
          <a:p>
            <a:pPr marL="1801813" lvl="3" indent="-457200">
              <a:spcBef>
                <a:spcPts val="3000"/>
              </a:spcBef>
              <a:buFont typeface="Wingdings" panose="05000000000000000000" pitchFamily="2" charset="2"/>
              <a:buChar char="Ø"/>
              <a:defRPr/>
            </a:pPr>
            <a:r>
              <a:rPr lang="en-US" altLang="zh-CN" sz="2800" b="1" dirty="0">
                <a:solidFill>
                  <a:schemeClr val="accent5">
                    <a:lumMod val="50000"/>
                  </a:schemeClr>
                </a:solidFill>
                <a:latin typeface="Times New Roman" pitchFamily="18" charset="0"/>
              </a:rPr>
              <a:t>NVIDIA</a:t>
            </a:r>
            <a:r>
              <a:rPr lang="zh-CN" altLang="en-US" sz="2800" b="1" dirty="0">
                <a:solidFill>
                  <a:schemeClr val="accent5">
                    <a:lumMod val="50000"/>
                  </a:schemeClr>
                </a:solidFill>
                <a:latin typeface="Times New Roman" pitchFamily="18" charset="0"/>
              </a:rPr>
              <a:t>公司</a:t>
            </a:r>
            <a:r>
              <a:rPr lang="en-US" altLang="zh-CN" sz="2800" b="1" dirty="0">
                <a:solidFill>
                  <a:schemeClr val="accent5">
                    <a:lumMod val="50000"/>
                  </a:schemeClr>
                </a:solidFill>
                <a:latin typeface="Times New Roman" pitchFamily="18" charset="0"/>
              </a:rPr>
              <a:t>2004</a:t>
            </a:r>
            <a:r>
              <a:rPr lang="zh-CN" altLang="en-US" sz="2800" b="1" dirty="0">
                <a:solidFill>
                  <a:schemeClr val="accent5">
                    <a:lumMod val="50000"/>
                  </a:schemeClr>
                </a:solidFill>
                <a:latin typeface="Times New Roman" pitchFamily="18" charset="0"/>
              </a:rPr>
              <a:t>年推出的</a:t>
            </a:r>
            <a:r>
              <a:rPr lang="en-US" altLang="zh-CN" sz="2800" b="1" dirty="0">
                <a:solidFill>
                  <a:schemeClr val="accent5">
                    <a:lumMod val="50000"/>
                  </a:schemeClr>
                </a:solidFill>
                <a:latin typeface="Times New Roman" pitchFamily="18" charset="0"/>
              </a:rPr>
              <a:t>GeForce6800</a:t>
            </a:r>
            <a:r>
              <a:rPr lang="zh-CN" altLang="en-US" sz="2800" b="1" dirty="0">
                <a:solidFill>
                  <a:schemeClr val="accent5">
                    <a:lumMod val="50000"/>
                  </a:schemeClr>
                </a:solidFill>
                <a:latin typeface="Times New Roman" pitchFamily="18" charset="0"/>
              </a:rPr>
              <a:t>图形处理器中有超过</a:t>
            </a:r>
            <a:r>
              <a:rPr lang="en-US" altLang="zh-CN" sz="2800" b="1" dirty="0">
                <a:solidFill>
                  <a:schemeClr val="accent5">
                    <a:lumMod val="50000"/>
                  </a:schemeClr>
                </a:solidFill>
                <a:latin typeface="Times New Roman" pitchFamily="18" charset="0"/>
              </a:rPr>
              <a:t>2.22</a:t>
            </a:r>
            <a:r>
              <a:rPr lang="zh-CN" altLang="en-US" sz="2800" b="1" dirty="0">
                <a:solidFill>
                  <a:schemeClr val="accent5">
                    <a:lumMod val="50000"/>
                  </a:schemeClr>
                </a:solidFill>
                <a:latin typeface="Times New Roman" pitchFamily="18" charset="0"/>
              </a:rPr>
              <a:t>亿个晶体管</a:t>
            </a:r>
          </a:p>
          <a:p>
            <a:pPr marL="1801813" lvl="3" indent="-457200">
              <a:spcBef>
                <a:spcPts val="3000"/>
              </a:spcBef>
              <a:buFont typeface="Wingdings" panose="05000000000000000000" pitchFamily="2" charset="2"/>
              <a:buChar char="Ø"/>
              <a:defRPr/>
            </a:pPr>
            <a:r>
              <a:rPr lang="zh-CN" altLang="en-US" sz="2800" b="1" dirty="0">
                <a:solidFill>
                  <a:schemeClr val="accent5">
                    <a:lumMod val="50000"/>
                  </a:schemeClr>
                </a:solidFill>
                <a:latin typeface="Times New Roman" pitchFamily="18" charset="0"/>
              </a:rPr>
              <a:t> </a:t>
            </a:r>
            <a:r>
              <a:rPr lang="en-US" altLang="zh-CN" sz="2800" b="1" dirty="0">
                <a:solidFill>
                  <a:schemeClr val="accent5">
                    <a:lumMod val="50000"/>
                  </a:schemeClr>
                </a:solidFill>
                <a:latin typeface="Times New Roman" pitchFamily="18" charset="0"/>
              </a:rPr>
              <a:t>2008</a:t>
            </a:r>
            <a:r>
              <a:rPr lang="zh-CN" altLang="en-US" sz="2800" b="1" dirty="0">
                <a:solidFill>
                  <a:schemeClr val="accent5">
                    <a:lumMod val="50000"/>
                  </a:schemeClr>
                </a:solidFill>
                <a:latin typeface="Times New Roman" pitchFamily="18" charset="0"/>
              </a:rPr>
              <a:t>年推出的</a:t>
            </a:r>
            <a:r>
              <a:rPr lang="en-US" altLang="zh-CN" sz="2800" b="1" dirty="0">
                <a:solidFill>
                  <a:schemeClr val="accent5">
                    <a:lumMod val="50000"/>
                  </a:schemeClr>
                </a:solidFill>
                <a:latin typeface="Times New Roman" pitchFamily="18" charset="0"/>
              </a:rPr>
              <a:t>GeForce9600</a:t>
            </a:r>
            <a:r>
              <a:rPr lang="zh-CN" altLang="en-US" sz="2800" b="1" dirty="0">
                <a:solidFill>
                  <a:schemeClr val="accent5">
                    <a:lumMod val="50000"/>
                  </a:schemeClr>
                </a:solidFill>
                <a:latin typeface="Times New Roman" pitchFamily="18" charset="0"/>
              </a:rPr>
              <a:t>的晶体管数达到的</a:t>
            </a:r>
            <a:r>
              <a:rPr lang="en-US" altLang="zh-CN" sz="2800" b="1" dirty="0">
                <a:solidFill>
                  <a:schemeClr val="accent5">
                    <a:lumMod val="50000"/>
                  </a:schemeClr>
                </a:solidFill>
                <a:latin typeface="Times New Roman" pitchFamily="18" charset="0"/>
              </a:rPr>
              <a:t>5.05</a:t>
            </a:r>
            <a:r>
              <a:rPr lang="zh-CN" altLang="en-US" sz="2800" b="1" dirty="0">
                <a:solidFill>
                  <a:schemeClr val="accent5">
                    <a:lumMod val="50000"/>
                  </a:schemeClr>
                </a:solidFill>
                <a:latin typeface="Times New Roman" pitchFamily="18" charset="0"/>
              </a:rPr>
              <a:t>亿</a:t>
            </a:r>
          </a:p>
          <a:p>
            <a:pPr marL="1801813" lvl="3" indent="-457200">
              <a:spcBef>
                <a:spcPts val="3000"/>
              </a:spcBef>
              <a:buFont typeface="Wingdings" panose="05000000000000000000" pitchFamily="2" charset="2"/>
              <a:buChar char="Ø"/>
              <a:defRPr/>
            </a:pPr>
            <a:r>
              <a:rPr lang="en-US" altLang="zh-CN" sz="2800" b="1" dirty="0">
                <a:solidFill>
                  <a:schemeClr val="accent5">
                    <a:lumMod val="50000"/>
                  </a:schemeClr>
                </a:solidFill>
                <a:latin typeface="Times New Roman" pitchFamily="18" charset="0"/>
              </a:rPr>
              <a:t>GeForce GTX 590</a:t>
            </a:r>
            <a:r>
              <a:rPr lang="zh-CN" altLang="en-US" sz="2800" b="1" dirty="0">
                <a:solidFill>
                  <a:schemeClr val="accent5">
                    <a:lumMod val="50000"/>
                  </a:schemeClr>
                </a:solidFill>
                <a:latin typeface="Times New Roman" pitchFamily="18" charset="0"/>
              </a:rPr>
              <a:t>中晶体管数量</a:t>
            </a:r>
            <a:r>
              <a:rPr lang="en-US" altLang="zh-CN" sz="2800" b="1" dirty="0">
                <a:solidFill>
                  <a:schemeClr val="accent5">
                    <a:lumMod val="50000"/>
                  </a:schemeClr>
                </a:solidFill>
                <a:latin typeface="Times New Roman" pitchFamily="18" charset="0"/>
              </a:rPr>
              <a:t>30</a:t>
            </a:r>
            <a:r>
              <a:rPr lang="zh-CN" altLang="en-US" sz="2800" b="1" dirty="0">
                <a:solidFill>
                  <a:schemeClr val="accent5">
                    <a:lumMod val="50000"/>
                  </a:schemeClr>
                </a:solidFill>
                <a:latin typeface="Times New Roman" pitchFamily="18" charset="0"/>
              </a:rPr>
              <a:t>亿</a:t>
            </a:r>
            <a:endParaRPr lang="en-US" altLang="zh-CN" sz="2800" b="1" dirty="0">
              <a:solidFill>
                <a:schemeClr val="accent5">
                  <a:lumMod val="50000"/>
                </a:schemeClr>
              </a:solidFill>
              <a:latin typeface="Times New Roman" pitchFamily="18" charset="0"/>
            </a:endParaRPr>
          </a:p>
          <a:p>
            <a:pPr marL="1801813" lvl="3" indent="-457200">
              <a:spcBef>
                <a:spcPts val="3000"/>
              </a:spcBef>
              <a:buFont typeface="Wingdings" panose="05000000000000000000" pitchFamily="2" charset="2"/>
              <a:buChar char="Ø"/>
              <a:defRPr/>
            </a:pPr>
            <a:r>
              <a:rPr lang="en-US" altLang="zh-CN" sz="2800" b="1" dirty="0" err="1">
                <a:solidFill>
                  <a:schemeClr val="accent5">
                    <a:lumMod val="50000"/>
                  </a:schemeClr>
                </a:solidFill>
                <a:latin typeface="Times New Roman" pitchFamily="18" charset="0"/>
              </a:rPr>
              <a:t>GeForceGTX</a:t>
            </a:r>
            <a:r>
              <a:rPr lang="en-US" altLang="zh-CN" sz="2800" b="1" dirty="0">
                <a:solidFill>
                  <a:schemeClr val="accent5">
                    <a:lumMod val="50000"/>
                  </a:schemeClr>
                </a:solidFill>
                <a:latin typeface="Times New Roman" pitchFamily="18" charset="0"/>
              </a:rPr>
              <a:t> 970 </a:t>
            </a:r>
            <a:r>
              <a:rPr lang="zh-CN" altLang="en-US" sz="2800" b="1" dirty="0">
                <a:solidFill>
                  <a:schemeClr val="accent5">
                    <a:lumMod val="50000"/>
                  </a:schemeClr>
                </a:solidFill>
                <a:latin typeface="Times New Roman" pitchFamily="18" charset="0"/>
              </a:rPr>
              <a:t>中晶体管数量</a:t>
            </a:r>
            <a:r>
              <a:rPr lang="en-US" altLang="zh-CN" sz="2800" b="1" dirty="0">
                <a:solidFill>
                  <a:schemeClr val="accent5">
                    <a:lumMod val="50000"/>
                  </a:schemeClr>
                </a:solidFill>
                <a:latin typeface="Times New Roman" pitchFamily="18" charset="0"/>
              </a:rPr>
              <a:t>52</a:t>
            </a:r>
            <a:r>
              <a:rPr lang="zh-CN" altLang="en-US" sz="2800" b="1" dirty="0" smtClean="0">
                <a:solidFill>
                  <a:schemeClr val="accent5">
                    <a:lumMod val="50000"/>
                  </a:schemeClr>
                </a:solidFill>
                <a:latin typeface="Times New Roman" pitchFamily="18" charset="0"/>
              </a:rPr>
              <a:t>亿</a:t>
            </a:r>
            <a:r>
              <a:rPr lang="en-US" altLang="zh-CN" sz="2800" b="1" dirty="0" smtClean="0">
                <a:solidFill>
                  <a:schemeClr val="accent5">
                    <a:lumMod val="50000"/>
                  </a:schemeClr>
                </a:solidFill>
                <a:latin typeface="Times New Roman" pitchFamily="18" charset="0"/>
              </a:rPr>
              <a:t>,</a:t>
            </a:r>
            <a:r>
              <a:rPr lang="en-US" altLang="zh-CN" sz="2800" b="1" dirty="0">
                <a:solidFill>
                  <a:schemeClr val="accent5">
                    <a:lumMod val="50000"/>
                  </a:schemeClr>
                </a:solidFill>
                <a:latin typeface="Times New Roman" pitchFamily="18" charset="0"/>
              </a:rPr>
              <a:t> </a:t>
            </a:r>
            <a:r>
              <a:rPr lang="en-US" altLang="zh-CN" sz="2800" b="1" dirty="0" err="1">
                <a:solidFill>
                  <a:schemeClr val="accent5">
                    <a:lumMod val="50000"/>
                  </a:schemeClr>
                </a:solidFill>
                <a:latin typeface="Times New Roman" pitchFamily="18" charset="0"/>
              </a:rPr>
              <a:t>GeForceGTX</a:t>
            </a:r>
            <a:r>
              <a:rPr lang="en-US" altLang="zh-CN" sz="2800" b="1" dirty="0">
                <a:solidFill>
                  <a:schemeClr val="accent5">
                    <a:lumMod val="50000"/>
                  </a:schemeClr>
                </a:solidFill>
                <a:latin typeface="Times New Roman" pitchFamily="18" charset="0"/>
              </a:rPr>
              <a:t> </a:t>
            </a:r>
            <a:r>
              <a:rPr lang="en-US" altLang="zh-CN" sz="2800" b="1" dirty="0" smtClean="0">
                <a:solidFill>
                  <a:schemeClr val="accent5">
                    <a:lumMod val="50000"/>
                  </a:schemeClr>
                </a:solidFill>
                <a:latin typeface="Times New Roman" pitchFamily="18" charset="0"/>
              </a:rPr>
              <a:t>1070</a:t>
            </a:r>
            <a:r>
              <a:rPr lang="zh-CN" altLang="en-US" sz="2800" b="1" dirty="0" smtClean="0">
                <a:solidFill>
                  <a:schemeClr val="accent5">
                    <a:lumMod val="50000"/>
                  </a:schemeClr>
                </a:solidFill>
                <a:latin typeface="Times New Roman" pitchFamily="18" charset="0"/>
              </a:rPr>
              <a:t>是</a:t>
            </a:r>
            <a:r>
              <a:rPr lang="en-US" altLang="zh-CN" sz="2800" b="1" dirty="0" smtClean="0">
                <a:solidFill>
                  <a:schemeClr val="accent5">
                    <a:lumMod val="50000"/>
                  </a:schemeClr>
                </a:solidFill>
                <a:latin typeface="Times New Roman" pitchFamily="18" charset="0"/>
              </a:rPr>
              <a:t>72</a:t>
            </a:r>
            <a:r>
              <a:rPr lang="zh-CN" altLang="en-US" sz="2800" b="1" dirty="0" smtClean="0">
                <a:solidFill>
                  <a:schemeClr val="accent5">
                    <a:lumMod val="50000"/>
                  </a:schemeClr>
                </a:solidFill>
                <a:latin typeface="Times New Roman" pitchFamily="18" charset="0"/>
              </a:rPr>
              <a:t>亿</a:t>
            </a:r>
            <a:endParaRPr lang="zh-CN" altLang="en-US" sz="2800" b="1" dirty="0">
              <a:solidFill>
                <a:schemeClr val="accent5">
                  <a:lumMod val="50000"/>
                </a:schemeClr>
              </a:solidFill>
              <a:latin typeface="Times New Roman" pitchFamily="18" charset="0"/>
            </a:endParaRPr>
          </a:p>
        </p:txBody>
      </p:sp>
    </p:spTree>
    <p:extLst>
      <p:ext uri="{BB962C8B-B14F-4D97-AF65-F5344CB8AC3E}">
        <p14:creationId xmlns:p14="http://schemas.microsoft.com/office/powerpoint/2010/main" val="10206593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017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017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017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017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017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01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body" idx="1"/>
          </p:nvPr>
        </p:nvSpPr>
        <p:spPr>
          <a:xfrm>
            <a:off x="609601" y="260350"/>
            <a:ext cx="11199284" cy="6345238"/>
          </a:xfrm>
        </p:spPr>
        <p:txBody>
          <a:bodyPr>
            <a:normAutofit/>
          </a:bodyPr>
          <a:lstStyle/>
          <a:p>
            <a:pPr marL="457200" lvl="1" indent="-457200" eaLnBrk="1" hangingPunct="1">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图形处理器</a:t>
            </a:r>
          </a:p>
          <a:p>
            <a:pPr lvl="2">
              <a:spcBef>
                <a:spcPct val="70000"/>
              </a:spcBef>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可编程的</a:t>
            </a:r>
            <a:r>
              <a:rPr lang="en-US" altLang="zh-CN" sz="2800" b="1" dirty="0">
                <a:solidFill>
                  <a:schemeClr val="accent5">
                    <a:lumMod val="50000"/>
                  </a:schemeClr>
                </a:solidFill>
                <a:latin typeface="微软雅黑" panose="020B0503020204020204" pitchFamily="34" charset="-122"/>
                <a:ea typeface="微软雅黑" panose="020B0503020204020204" pitchFamily="34" charset="-122"/>
              </a:rPr>
              <a:t>GPU</a:t>
            </a:r>
          </a:p>
          <a:p>
            <a:pPr marL="1801813" lvl="3" indent="-457200">
              <a:spcBef>
                <a:spcPts val="3000"/>
              </a:spcBef>
              <a:buFont typeface="Wingdings" panose="05000000000000000000" pitchFamily="2" charset="2"/>
              <a:buChar char="Ø"/>
              <a:defRPr/>
            </a:pPr>
            <a:r>
              <a:rPr lang="en-US" altLang="zh-CN" sz="2800" b="1" dirty="0" smtClean="0">
                <a:solidFill>
                  <a:schemeClr val="accent5">
                    <a:lumMod val="50000"/>
                  </a:schemeClr>
                </a:solidFill>
                <a:latin typeface="Times New Roman" pitchFamily="18" charset="0"/>
              </a:rPr>
              <a:t>NVIDIA Titan V </a:t>
            </a:r>
            <a:r>
              <a:rPr lang="zh-CN" altLang="en-US" sz="2800" b="1" dirty="0" smtClean="0">
                <a:solidFill>
                  <a:schemeClr val="accent5">
                    <a:lumMod val="50000"/>
                  </a:schemeClr>
                </a:solidFill>
                <a:latin typeface="Times New Roman" pitchFamily="18" charset="0"/>
              </a:rPr>
              <a:t>中</a:t>
            </a:r>
            <a:r>
              <a:rPr lang="zh-CN" altLang="en-US" sz="2800" b="1" dirty="0">
                <a:solidFill>
                  <a:schemeClr val="accent5">
                    <a:lumMod val="50000"/>
                  </a:schemeClr>
                </a:solidFill>
                <a:latin typeface="Times New Roman" pitchFamily="18" charset="0"/>
              </a:rPr>
              <a:t>晶体管</a:t>
            </a:r>
            <a:r>
              <a:rPr lang="zh-CN" altLang="en-US" sz="2800" b="1" dirty="0" smtClean="0">
                <a:solidFill>
                  <a:schemeClr val="accent5">
                    <a:lumMod val="50000"/>
                  </a:schemeClr>
                </a:solidFill>
                <a:latin typeface="Times New Roman" pitchFamily="18" charset="0"/>
              </a:rPr>
              <a:t>数量</a:t>
            </a:r>
            <a:r>
              <a:rPr lang="en-US" altLang="zh-CN" sz="2800" b="1" dirty="0" smtClean="0">
                <a:solidFill>
                  <a:schemeClr val="accent5">
                    <a:lumMod val="50000"/>
                  </a:schemeClr>
                </a:solidFill>
                <a:latin typeface="Times New Roman" pitchFamily="18" charset="0"/>
              </a:rPr>
              <a:t>211</a:t>
            </a:r>
            <a:r>
              <a:rPr lang="zh-CN" altLang="en-US" sz="2800" b="1" dirty="0" smtClean="0">
                <a:solidFill>
                  <a:schemeClr val="accent5">
                    <a:lumMod val="50000"/>
                  </a:schemeClr>
                </a:solidFill>
                <a:latin typeface="Times New Roman" pitchFamily="18" charset="0"/>
              </a:rPr>
              <a:t>亿</a:t>
            </a:r>
            <a:endParaRPr lang="zh-CN" altLang="en-US" sz="2800" b="1" dirty="0">
              <a:solidFill>
                <a:schemeClr val="accent5">
                  <a:lumMod val="50000"/>
                </a:schemeClr>
              </a:solidFill>
              <a:latin typeface="Times New Roman"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2492896"/>
            <a:ext cx="7344816" cy="4010270"/>
          </a:xfrm>
          <a:prstGeom prst="rect">
            <a:avLst/>
          </a:prstGeom>
        </p:spPr>
      </p:pic>
    </p:spTree>
    <p:extLst>
      <p:ext uri="{BB962C8B-B14F-4D97-AF65-F5344CB8AC3E}">
        <p14:creationId xmlns:p14="http://schemas.microsoft.com/office/powerpoint/2010/main" val="305435058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body" idx="1"/>
          </p:nvPr>
        </p:nvSpPr>
        <p:spPr>
          <a:xfrm>
            <a:off x="609601" y="512764"/>
            <a:ext cx="11199284" cy="6345237"/>
          </a:xfrm>
        </p:spPr>
        <p:txBody>
          <a:bodyPr>
            <a:normAutofit/>
          </a:bodyPr>
          <a:lstStyle/>
          <a:p>
            <a:pPr marL="457200" lvl="1" indent="-457200">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图形处理器</a:t>
            </a:r>
          </a:p>
          <a:p>
            <a:pPr lvl="2" eaLnBrk="1" hangingPunct="1">
              <a:spcBef>
                <a:spcPct val="70000"/>
              </a:spcBef>
              <a:defRPr/>
            </a:pPr>
            <a:r>
              <a:rPr lang="zh-CN" altLang="en-US" sz="2600" b="1" dirty="0">
                <a:solidFill>
                  <a:schemeClr val="accent5">
                    <a:lumMod val="50000"/>
                  </a:schemeClr>
                </a:solidFill>
                <a:latin typeface="微软雅黑" panose="020B0503020204020204" pitchFamily="34" charset="-122"/>
                <a:ea typeface="微软雅黑" panose="020B0503020204020204" pitchFamily="34" charset="-122"/>
              </a:rPr>
              <a:t>目前最新的可编程图形硬件已经具备</a:t>
            </a:r>
          </a:p>
          <a:p>
            <a:pPr marL="1801813" lvl="3" indent="-457200" eaLnBrk="1" hangingPunct="1">
              <a:spcBef>
                <a:spcPts val="1800"/>
              </a:spcBef>
              <a:buFont typeface="Wingdings" panose="05000000000000000000" pitchFamily="2" charset="2"/>
              <a:buChar char="Ø"/>
              <a:defRPr/>
            </a:pPr>
            <a:r>
              <a:rPr lang="zh-CN" altLang="en-US" sz="2600" b="1" dirty="0" smtClean="0">
                <a:solidFill>
                  <a:schemeClr val="accent5">
                    <a:lumMod val="50000"/>
                  </a:schemeClr>
                </a:solidFill>
                <a:latin typeface="Times New Roman" pitchFamily="18" charset="0"/>
              </a:rPr>
              <a:t>支持</a:t>
            </a:r>
            <a:r>
              <a:rPr lang="en-US" altLang="zh-CN" sz="2600" b="1" dirty="0">
                <a:solidFill>
                  <a:schemeClr val="accent5">
                    <a:lumMod val="50000"/>
                  </a:schemeClr>
                </a:solidFill>
                <a:latin typeface="Times New Roman" pitchFamily="18" charset="0"/>
              </a:rPr>
              <a:t>vertex </a:t>
            </a:r>
            <a:r>
              <a:rPr lang="zh-CN" altLang="en-US" sz="2600" b="1" dirty="0">
                <a:solidFill>
                  <a:schemeClr val="accent5">
                    <a:lumMod val="50000"/>
                  </a:schemeClr>
                </a:solidFill>
                <a:latin typeface="Times New Roman" pitchFamily="18" charset="0"/>
              </a:rPr>
              <a:t>和</a:t>
            </a:r>
            <a:r>
              <a:rPr lang="en-US" altLang="zh-CN" sz="2600" b="1" dirty="0">
                <a:solidFill>
                  <a:schemeClr val="accent5">
                    <a:lumMod val="50000"/>
                  </a:schemeClr>
                </a:solidFill>
                <a:latin typeface="Times New Roman" pitchFamily="18" charset="0"/>
              </a:rPr>
              <a:t>fragment programmability</a:t>
            </a:r>
            <a:r>
              <a:rPr lang="zh-CN" altLang="en-US" sz="2600" b="1" dirty="0">
                <a:solidFill>
                  <a:schemeClr val="accent5">
                    <a:lumMod val="50000"/>
                  </a:schemeClr>
                </a:solidFill>
                <a:latin typeface="Times New Roman" pitchFamily="18" charset="0"/>
              </a:rPr>
              <a:t>；</a:t>
            </a:r>
          </a:p>
          <a:p>
            <a:pPr marL="1801813" lvl="3" indent="-457200" eaLnBrk="1" hangingPunct="1">
              <a:spcBef>
                <a:spcPts val="1800"/>
              </a:spcBef>
              <a:buFont typeface="Wingdings" panose="05000000000000000000" pitchFamily="2" charset="2"/>
              <a:buChar char="Ø"/>
              <a:defRPr/>
            </a:pPr>
            <a:r>
              <a:rPr lang="zh-CN" altLang="en-US" sz="2600" b="1" dirty="0">
                <a:solidFill>
                  <a:schemeClr val="accent5">
                    <a:lumMod val="50000"/>
                  </a:schemeClr>
                </a:solidFill>
                <a:latin typeface="Times New Roman" pitchFamily="18" charset="0"/>
              </a:rPr>
              <a:t>支持</a:t>
            </a:r>
            <a:r>
              <a:rPr lang="en-US" altLang="zh-CN" sz="2600" b="1" dirty="0">
                <a:solidFill>
                  <a:schemeClr val="accent5">
                    <a:lumMod val="50000"/>
                  </a:schemeClr>
                </a:solidFill>
                <a:latin typeface="Times New Roman" pitchFamily="18" charset="0"/>
              </a:rPr>
              <a:t>IEEE32</a:t>
            </a:r>
            <a:r>
              <a:rPr lang="zh-CN" altLang="en-US" sz="2600" b="1" dirty="0">
                <a:solidFill>
                  <a:schemeClr val="accent5">
                    <a:lumMod val="50000"/>
                  </a:schemeClr>
                </a:solidFill>
                <a:latin typeface="Times New Roman" pitchFamily="18" charset="0"/>
              </a:rPr>
              <a:t>位浮点运算；</a:t>
            </a:r>
          </a:p>
          <a:p>
            <a:pPr marL="1801813" lvl="3" indent="-457200" eaLnBrk="1" hangingPunct="1">
              <a:spcBef>
                <a:spcPts val="1800"/>
              </a:spcBef>
              <a:buFont typeface="Wingdings" panose="05000000000000000000" pitchFamily="2" charset="2"/>
              <a:buChar char="Ø"/>
              <a:defRPr/>
            </a:pPr>
            <a:r>
              <a:rPr lang="zh-CN" altLang="en-US" sz="2600" b="1" dirty="0">
                <a:solidFill>
                  <a:schemeClr val="accent5">
                    <a:lumMod val="50000"/>
                  </a:schemeClr>
                </a:solidFill>
                <a:latin typeface="Times New Roman" pitchFamily="18" charset="0"/>
              </a:rPr>
              <a:t>支持</a:t>
            </a:r>
            <a:r>
              <a:rPr lang="en-US" altLang="zh-CN" sz="2600" b="1" dirty="0">
                <a:solidFill>
                  <a:schemeClr val="accent5">
                    <a:lumMod val="50000"/>
                  </a:schemeClr>
                </a:solidFill>
                <a:latin typeface="Times New Roman" pitchFamily="18" charset="0"/>
              </a:rPr>
              <a:t>4</a:t>
            </a:r>
            <a:r>
              <a:rPr lang="zh-CN" altLang="en-US" sz="2600" b="1" dirty="0">
                <a:solidFill>
                  <a:schemeClr val="accent5">
                    <a:lumMod val="50000"/>
                  </a:schemeClr>
                </a:solidFill>
                <a:latin typeface="Times New Roman" pitchFamily="18" charset="0"/>
              </a:rPr>
              <a:t>元向量，</a:t>
            </a:r>
            <a:r>
              <a:rPr lang="en-US" altLang="zh-CN" sz="2600" b="1" dirty="0">
                <a:solidFill>
                  <a:schemeClr val="accent5">
                    <a:lumMod val="50000"/>
                  </a:schemeClr>
                </a:solidFill>
                <a:latin typeface="Times New Roman" pitchFamily="18" charset="0"/>
              </a:rPr>
              <a:t>4</a:t>
            </a:r>
            <a:r>
              <a:rPr lang="zh-CN" altLang="en-US" sz="2600" b="1" dirty="0">
                <a:solidFill>
                  <a:schemeClr val="accent5">
                    <a:lumMod val="50000"/>
                  </a:schemeClr>
                </a:solidFill>
                <a:latin typeface="Times New Roman" pitchFamily="18" charset="0"/>
              </a:rPr>
              <a:t>阶矩阵计算；</a:t>
            </a:r>
          </a:p>
          <a:p>
            <a:pPr marL="1801813" lvl="3" indent="-457200" eaLnBrk="1" hangingPunct="1">
              <a:spcBef>
                <a:spcPts val="1800"/>
              </a:spcBef>
              <a:buFont typeface="Wingdings" panose="05000000000000000000" pitchFamily="2" charset="2"/>
              <a:buChar char="Ø"/>
              <a:defRPr/>
            </a:pPr>
            <a:r>
              <a:rPr lang="zh-CN" altLang="en-US" sz="2600" b="1" dirty="0">
                <a:solidFill>
                  <a:schemeClr val="accent5">
                    <a:lumMod val="50000"/>
                  </a:schemeClr>
                </a:solidFill>
                <a:latin typeface="Times New Roman" pitchFamily="18" charset="0"/>
              </a:rPr>
              <a:t>提供分支指令，支持循环控制语句；</a:t>
            </a:r>
          </a:p>
          <a:p>
            <a:pPr marL="1801813" lvl="3" indent="-457200" eaLnBrk="1" hangingPunct="1">
              <a:spcBef>
                <a:spcPts val="1800"/>
              </a:spcBef>
              <a:buFont typeface="Wingdings" panose="05000000000000000000" pitchFamily="2" charset="2"/>
              <a:buChar char="Ø"/>
              <a:defRPr/>
            </a:pPr>
            <a:r>
              <a:rPr lang="zh-CN" altLang="en-US" sz="2600" b="1" dirty="0">
                <a:solidFill>
                  <a:schemeClr val="accent5">
                    <a:lumMod val="50000"/>
                  </a:schemeClr>
                </a:solidFill>
                <a:latin typeface="Times New Roman" pitchFamily="18" charset="0"/>
              </a:rPr>
              <a:t>有高带宽的内存传输能力（</a:t>
            </a:r>
            <a:r>
              <a:rPr lang="en-US" altLang="zh-CN" sz="2600" b="1" dirty="0">
                <a:solidFill>
                  <a:schemeClr val="accent5">
                    <a:lumMod val="50000"/>
                  </a:schemeClr>
                </a:solidFill>
                <a:latin typeface="Times New Roman" pitchFamily="18" charset="0"/>
              </a:rPr>
              <a:t>&gt;27.1GB/s</a:t>
            </a:r>
            <a:r>
              <a:rPr lang="zh-CN" altLang="en-US" sz="2600" b="1" dirty="0">
                <a:solidFill>
                  <a:schemeClr val="accent5">
                    <a:lumMod val="50000"/>
                  </a:schemeClr>
                </a:solidFill>
                <a:latin typeface="Times New Roman" pitchFamily="18" charset="0"/>
              </a:rPr>
              <a:t>）；</a:t>
            </a:r>
          </a:p>
          <a:p>
            <a:pPr marL="1801813" lvl="3" indent="-457200" eaLnBrk="1" hangingPunct="1">
              <a:spcBef>
                <a:spcPts val="1800"/>
              </a:spcBef>
              <a:buFont typeface="Wingdings" panose="05000000000000000000" pitchFamily="2" charset="2"/>
              <a:buChar char="Ø"/>
              <a:defRPr/>
            </a:pPr>
            <a:r>
              <a:rPr lang="zh-CN" altLang="en-US" sz="2600" b="1" dirty="0">
                <a:solidFill>
                  <a:schemeClr val="accent5">
                    <a:lumMod val="50000"/>
                  </a:schemeClr>
                </a:solidFill>
                <a:latin typeface="Times New Roman" pitchFamily="18" charset="0"/>
              </a:rPr>
              <a:t>支持</a:t>
            </a:r>
            <a:r>
              <a:rPr lang="en-US" altLang="zh-CN" sz="2600" b="1" dirty="0">
                <a:solidFill>
                  <a:schemeClr val="accent5">
                    <a:lumMod val="50000"/>
                  </a:schemeClr>
                </a:solidFill>
                <a:latin typeface="Times New Roman" pitchFamily="18" charset="0"/>
              </a:rPr>
              <a:t>1D</a:t>
            </a:r>
            <a:r>
              <a:rPr lang="zh-CN" altLang="en-US" sz="2600" b="1" dirty="0">
                <a:solidFill>
                  <a:schemeClr val="accent5">
                    <a:lumMod val="50000"/>
                  </a:schemeClr>
                </a:solidFill>
                <a:latin typeface="Times New Roman" pitchFamily="18" charset="0"/>
              </a:rPr>
              <a:t>、</a:t>
            </a:r>
            <a:r>
              <a:rPr lang="en-US" altLang="zh-CN" sz="2600" b="1" dirty="0">
                <a:solidFill>
                  <a:schemeClr val="accent5">
                    <a:lumMod val="50000"/>
                  </a:schemeClr>
                </a:solidFill>
                <a:latin typeface="Times New Roman" pitchFamily="18" charset="0"/>
              </a:rPr>
              <a:t>2D</a:t>
            </a:r>
            <a:r>
              <a:rPr lang="zh-CN" altLang="en-US" sz="2600" b="1" dirty="0">
                <a:solidFill>
                  <a:schemeClr val="accent5">
                    <a:lumMod val="50000"/>
                  </a:schemeClr>
                </a:solidFill>
                <a:latin typeface="Times New Roman" pitchFamily="18" charset="0"/>
              </a:rPr>
              <a:t>、</a:t>
            </a:r>
            <a:r>
              <a:rPr lang="en-US" altLang="zh-CN" sz="2600" b="1" dirty="0">
                <a:solidFill>
                  <a:schemeClr val="accent5">
                    <a:lumMod val="50000"/>
                  </a:schemeClr>
                </a:solidFill>
                <a:latin typeface="Times New Roman" pitchFamily="18" charset="0"/>
              </a:rPr>
              <a:t>3D</a:t>
            </a:r>
            <a:r>
              <a:rPr lang="zh-CN" altLang="en-US" sz="2600" b="1" dirty="0">
                <a:solidFill>
                  <a:schemeClr val="accent5">
                    <a:lumMod val="50000"/>
                  </a:schemeClr>
                </a:solidFill>
                <a:latin typeface="Times New Roman" pitchFamily="18" charset="0"/>
              </a:rPr>
              <a:t>纹理像素查询和使用，且速度极快；</a:t>
            </a:r>
          </a:p>
          <a:p>
            <a:pPr marL="1801813" lvl="3" indent="-457200" eaLnBrk="1" hangingPunct="1">
              <a:spcBef>
                <a:spcPts val="1800"/>
              </a:spcBef>
              <a:buFont typeface="Wingdings" panose="05000000000000000000" pitchFamily="2" charset="2"/>
              <a:buChar char="Ø"/>
              <a:defRPr/>
            </a:pPr>
            <a:r>
              <a:rPr lang="zh-CN" altLang="en-US" sz="2600" b="1" dirty="0">
                <a:solidFill>
                  <a:schemeClr val="accent5">
                    <a:lumMod val="50000"/>
                  </a:schemeClr>
                </a:solidFill>
                <a:latin typeface="Times New Roman" pitchFamily="18" charset="0"/>
              </a:rPr>
              <a:t>支持绘制到纹理功能（</a:t>
            </a:r>
            <a:r>
              <a:rPr lang="en-US" altLang="zh-CN" sz="2600" b="1" dirty="0">
                <a:solidFill>
                  <a:schemeClr val="accent5">
                    <a:lumMod val="50000"/>
                  </a:schemeClr>
                </a:solidFill>
                <a:latin typeface="Times New Roman" pitchFamily="18" charset="0"/>
              </a:rPr>
              <a:t>Render to Texture</a:t>
            </a:r>
            <a:r>
              <a:rPr lang="zh-CN" altLang="en-US" sz="2600" b="1" dirty="0">
                <a:solidFill>
                  <a:schemeClr val="accent5">
                    <a:lumMod val="50000"/>
                  </a:schemeClr>
                </a:solidFill>
                <a:latin typeface="Times New Roman" pitchFamily="18" charset="0"/>
              </a:rPr>
              <a:t>，</a:t>
            </a:r>
            <a:r>
              <a:rPr lang="en-US" altLang="zh-CN" sz="2600" b="1" dirty="0">
                <a:solidFill>
                  <a:schemeClr val="accent5">
                    <a:lumMod val="50000"/>
                  </a:schemeClr>
                </a:solidFill>
                <a:latin typeface="Times New Roman" pitchFamily="18" charset="0"/>
              </a:rPr>
              <a:t>RTT</a:t>
            </a:r>
            <a:r>
              <a:rPr lang="zh-CN" altLang="en-US" sz="2600" b="1" dirty="0">
                <a:solidFill>
                  <a:schemeClr val="accent5">
                    <a:lumMod val="50000"/>
                  </a:schemeClr>
                </a:solidFill>
                <a:latin typeface="Times New Roman" pitchFamily="18" charset="0"/>
              </a:rPr>
              <a:t>）</a:t>
            </a:r>
            <a:r>
              <a:rPr lang="zh-CN" altLang="en-US" sz="2600" b="1" dirty="0" smtClean="0">
                <a:solidFill>
                  <a:schemeClr val="accent5">
                    <a:lumMod val="50000"/>
                  </a:schemeClr>
                </a:solidFill>
                <a:latin typeface="Times New Roman" pitchFamily="18" charset="0"/>
              </a:rPr>
              <a:t>。</a:t>
            </a:r>
            <a:endParaRPr lang="zh-CN" altLang="en-US" dirty="0" smtClean="0"/>
          </a:p>
        </p:txBody>
      </p:sp>
    </p:spTree>
    <p:extLst>
      <p:ext uri="{BB962C8B-B14F-4D97-AF65-F5344CB8AC3E}">
        <p14:creationId xmlns:p14="http://schemas.microsoft.com/office/powerpoint/2010/main" val="33060702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222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222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222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222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2226">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222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2226">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22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6"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body" idx="1"/>
          </p:nvPr>
        </p:nvSpPr>
        <p:spPr>
          <a:xfrm>
            <a:off x="609601" y="512764"/>
            <a:ext cx="11199284" cy="6345237"/>
          </a:xfrm>
        </p:spPr>
        <p:txBody>
          <a:bodyPr>
            <a:normAutofit/>
          </a:bodyPr>
          <a:lstStyle/>
          <a:p>
            <a:pPr marL="457200" lvl="1" indent="-457200" eaLnBrk="1" hangingPunct="1">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超级处理器</a:t>
            </a:r>
            <a:r>
              <a:rPr lang="en-US" altLang="zh-CN" sz="2800" b="1" dirty="0">
                <a:solidFill>
                  <a:schemeClr val="accent5">
                    <a:lumMod val="50000"/>
                  </a:schemeClr>
                </a:solidFill>
                <a:latin typeface="微软雅黑" panose="020B0503020204020204" pitchFamily="34" charset="-122"/>
                <a:ea typeface="微软雅黑" panose="020B0503020204020204" pitchFamily="34" charset="-122"/>
              </a:rPr>
              <a:t>GPGPU</a:t>
            </a: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a:t>
            </a:r>
            <a:r>
              <a:rPr lang="en-US" altLang="zh-CN" sz="2800" b="1" dirty="0">
                <a:solidFill>
                  <a:schemeClr val="accent5">
                    <a:lumMod val="50000"/>
                  </a:schemeClr>
                </a:solidFill>
                <a:latin typeface="微软雅黑" panose="020B0503020204020204" pitchFamily="34" charset="-122"/>
                <a:ea typeface="微软雅黑" panose="020B0503020204020204" pitchFamily="34" charset="-122"/>
              </a:rPr>
              <a:t>GP</a:t>
            </a:r>
            <a:r>
              <a:rPr lang="en-US" altLang="zh-CN" sz="2800" b="1" baseline="30000" dirty="0">
                <a:solidFill>
                  <a:schemeClr val="accent5">
                    <a:lumMod val="50000"/>
                  </a:schemeClr>
                </a:solidFill>
                <a:latin typeface="微软雅黑" panose="020B0503020204020204" pitchFamily="34" charset="-122"/>
                <a:ea typeface="微软雅黑" panose="020B0503020204020204" pitchFamily="34" charset="-122"/>
              </a:rPr>
              <a:t>2</a:t>
            </a:r>
            <a:r>
              <a:rPr lang="en-US" altLang="zh-CN" sz="2800" b="1" dirty="0">
                <a:solidFill>
                  <a:schemeClr val="accent5">
                    <a:lumMod val="50000"/>
                  </a:schemeClr>
                </a:solidFill>
                <a:latin typeface="微软雅黑" panose="020B0503020204020204" pitchFamily="34" charset="-122"/>
                <a:ea typeface="微软雅黑" panose="020B0503020204020204" pitchFamily="34" charset="-122"/>
              </a:rPr>
              <a:t>U</a:t>
            </a: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a:t>
            </a:r>
          </a:p>
          <a:p>
            <a:pPr lvl="2" eaLnBrk="1" hangingPunct="1">
              <a:spcBef>
                <a:spcPct val="70000"/>
              </a:spcBef>
              <a:defRPr/>
            </a:pPr>
            <a:r>
              <a:rPr lang="en-US" altLang="zh-CN" sz="2600" b="1" dirty="0">
                <a:solidFill>
                  <a:schemeClr val="accent5">
                    <a:lumMod val="50000"/>
                  </a:schemeClr>
                </a:solidFill>
                <a:latin typeface="微软雅黑" panose="020B0503020204020204" pitchFamily="34" charset="-122"/>
                <a:ea typeface="微软雅黑" panose="020B0503020204020204" pitchFamily="34" charset="-122"/>
              </a:rPr>
              <a:t>General Purpose Graphics Processing Unit</a:t>
            </a:r>
          </a:p>
          <a:p>
            <a:pPr lvl="2" eaLnBrk="1" hangingPunct="1">
              <a:spcBef>
                <a:spcPct val="70000"/>
              </a:spcBef>
              <a:defRPr/>
            </a:pPr>
            <a:r>
              <a:rPr lang="zh-CN" altLang="en-US" sz="2600" b="1" dirty="0">
                <a:solidFill>
                  <a:schemeClr val="accent5">
                    <a:lumMod val="50000"/>
                  </a:schemeClr>
                </a:solidFill>
                <a:latin typeface="微软雅黑" panose="020B0503020204020204" pitchFamily="34" charset="-122"/>
                <a:ea typeface="微软雅黑" panose="020B0503020204020204" pitchFamily="34" charset="-122"/>
              </a:rPr>
              <a:t>通用图形处理器 </a:t>
            </a:r>
          </a:p>
          <a:p>
            <a:pPr marL="1801813" lvl="3" indent="-457200">
              <a:lnSpc>
                <a:spcPct val="160000"/>
              </a:lnSpc>
              <a:spcBef>
                <a:spcPts val="3000"/>
              </a:spcBef>
              <a:buFont typeface="Wingdings" panose="05000000000000000000" pitchFamily="2" charset="2"/>
              <a:buChar char="Ø"/>
              <a:defRPr/>
            </a:pPr>
            <a:r>
              <a:rPr lang="zh-CN" altLang="en-US" b="1" dirty="0" smtClean="0">
                <a:solidFill>
                  <a:schemeClr val="accent5">
                    <a:lumMod val="50000"/>
                  </a:schemeClr>
                </a:solidFill>
                <a:latin typeface="Times New Roman" pitchFamily="18" charset="0"/>
              </a:rPr>
              <a:t>结合</a:t>
            </a:r>
            <a:r>
              <a:rPr lang="zh-CN" altLang="en-US" b="1" dirty="0">
                <a:solidFill>
                  <a:schemeClr val="accent5">
                    <a:lumMod val="50000"/>
                  </a:schemeClr>
                </a:solidFill>
                <a:latin typeface="Times New Roman" pitchFamily="18" charset="0"/>
              </a:rPr>
              <a:t>硬件可编程语言和编程环境，不仅能够进行图形处理，还能接管更多ＣＰＵ的运算工作，适合高性能灵活的</a:t>
            </a:r>
            <a:r>
              <a:rPr lang="zh-CN" altLang="en-US" b="1" dirty="0" smtClean="0">
                <a:solidFill>
                  <a:schemeClr val="accent5">
                    <a:lumMod val="50000"/>
                  </a:schemeClr>
                </a:solidFill>
                <a:latin typeface="Times New Roman" pitchFamily="18" charset="0"/>
              </a:rPr>
              <a:t>计算</a:t>
            </a:r>
            <a:endParaRPr lang="zh-CN" altLang="en-US" b="1" dirty="0">
              <a:solidFill>
                <a:schemeClr val="accent5">
                  <a:lumMod val="50000"/>
                </a:schemeClr>
              </a:solidFill>
              <a:latin typeface="Times New Roman" pitchFamily="18" charset="0"/>
            </a:endParaRPr>
          </a:p>
          <a:p>
            <a:pPr marL="1801813" lvl="3" indent="-457200">
              <a:lnSpc>
                <a:spcPct val="70000"/>
              </a:lnSpc>
              <a:spcBef>
                <a:spcPts val="3000"/>
              </a:spcBef>
              <a:buFont typeface="Wingdings" panose="05000000000000000000" pitchFamily="2" charset="2"/>
              <a:buChar char="Ø"/>
              <a:defRPr/>
            </a:pPr>
            <a:r>
              <a:rPr lang="en-US" altLang="zh-CN" b="1" dirty="0">
                <a:solidFill>
                  <a:schemeClr val="accent5">
                    <a:lumMod val="50000"/>
                  </a:schemeClr>
                </a:solidFill>
                <a:latin typeface="Times New Roman" pitchFamily="18" charset="0"/>
              </a:rPr>
              <a:t>GPU</a:t>
            </a:r>
            <a:r>
              <a:rPr lang="zh-CN" altLang="en-US" b="1" dirty="0">
                <a:solidFill>
                  <a:schemeClr val="accent5">
                    <a:lumMod val="50000"/>
                  </a:schemeClr>
                </a:solidFill>
                <a:latin typeface="Times New Roman" pitchFamily="18" charset="0"/>
              </a:rPr>
              <a:t>的优势</a:t>
            </a:r>
          </a:p>
          <a:p>
            <a:pPr marL="2243138" lvl="5" indent="-457200">
              <a:lnSpc>
                <a:spcPct val="70000"/>
              </a:lnSpc>
              <a:spcBef>
                <a:spcPts val="3000"/>
              </a:spcBef>
              <a:buFont typeface="Arial" panose="020B0604020202020204" pitchFamily="34" charset="0"/>
              <a:buChar char="•"/>
              <a:defRPr/>
            </a:pPr>
            <a:r>
              <a:rPr lang="zh-CN" altLang="en-US" b="1" dirty="0">
                <a:solidFill>
                  <a:schemeClr val="accent5">
                    <a:lumMod val="50000"/>
                  </a:schemeClr>
                </a:solidFill>
                <a:latin typeface="Times New Roman" pitchFamily="18" charset="0"/>
              </a:rPr>
              <a:t>浮点运算能力是ＣＰＵ的数十倍</a:t>
            </a:r>
          </a:p>
          <a:p>
            <a:pPr marL="2243138" lvl="5" indent="-457200">
              <a:lnSpc>
                <a:spcPct val="70000"/>
              </a:lnSpc>
              <a:spcBef>
                <a:spcPts val="3000"/>
              </a:spcBef>
              <a:buFont typeface="Arial" panose="020B0604020202020204" pitchFamily="34" charset="0"/>
              <a:buChar char="•"/>
              <a:defRPr/>
            </a:pPr>
            <a:r>
              <a:rPr lang="en-US" altLang="zh-CN" b="1" dirty="0">
                <a:solidFill>
                  <a:schemeClr val="accent5">
                    <a:lumMod val="50000"/>
                  </a:schemeClr>
                </a:solidFill>
                <a:latin typeface="Times New Roman" pitchFamily="18" charset="0"/>
              </a:rPr>
              <a:t>GPU</a:t>
            </a:r>
            <a:r>
              <a:rPr lang="zh-CN" altLang="en-US" b="1" dirty="0">
                <a:solidFill>
                  <a:schemeClr val="accent5">
                    <a:lumMod val="50000"/>
                  </a:schemeClr>
                </a:solidFill>
                <a:latin typeface="Times New Roman" pitchFamily="18" charset="0"/>
              </a:rPr>
              <a:t>与显存之间的带宽是</a:t>
            </a:r>
            <a:r>
              <a:rPr lang="en-US" altLang="zh-CN" b="1" dirty="0">
                <a:solidFill>
                  <a:schemeClr val="accent5">
                    <a:lumMod val="50000"/>
                  </a:schemeClr>
                </a:solidFill>
                <a:latin typeface="Times New Roman" pitchFamily="18" charset="0"/>
              </a:rPr>
              <a:t>CPU</a:t>
            </a:r>
            <a:r>
              <a:rPr lang="zh-CN" altLang="en-US" b="1" dirty="0">
                <a:solidFill>
                  <a:schemeClr val="accent5">
                    <a:lumMod val="50000"/>
                  </a:schemeClr>
                </a:solidFill>
                <a:latin typeface="Times New Roman" pitchFamily="18" charset="0"/>
              </a:rPr>
              <a:t>与内存之间带宽的十倍以上</a:t>
            </a:r>
          </a:p>
          <a:p>
            <a:pPr marL="2243138" lvl="5" indent="-457200">
              <a:lnSpc>
                <a:spcPct val="70000"/>
              </a:lnSpc>
              <a:spcBef>
                <a:spcPts val="3000"/>
              </a:spcBef>
              <a:buFont typeface="Arial" panose="020B0604020202020204" pitchFamily="34" charset="0"/>
              <a:buChar char="•"/>
              <a:defRPr/>
            </a:pPr>
            <a:r>
              <a:rPr lang="zh-CN" altLang="en-US" b="1" dirty="0">
                <a:solidFill>
                  <a:schemeClr val="accent5">
                    <a:lumMod val="50000"/>
                  </a:schemeClr>
                </a:solidFill>
                <a:latin typeface="Times New Roman" pitchFamily="18" charset="0"/>
              </a:rPr>
              <a:t>适合</a:t>
            </a:r>
            <a:r>
              <a:rPr lang="en-US" altLang="zh-CN" b="1" dirty="0">
                <a:solidFill>
                  <a:schemeClr val="accent5">
                    <a:lumMod val="50000"/>
                  </a:schemeClr>
                </a:solidFill>
                <a:latin typeface="Times New Roman" pitchFamily="18" charset="0"/>
              </a:rPr>
              <a:t>SIMD</a:t>
            </a:r>
            <a:r>
              <a:rPr lang="zh-CN" altLang="en-US" b="1" dirty="0">
                <a:solidFill>
                  <a:schemeClr val="accent5">
                    <a:lumMod val="50000"/>
                  </a:schemeClr>
                </a:solidFill>
                <a:latin typeface="Times New Roman" pitchFamily="18" charset="0"/>
              </a:rPr>
              <a:t>（单指令多数据）计算，例如科学计算、数据库分析等</a:t>
            </a:r>
          </a:p>
        </p:txBody>
      </p:sp>
    </p:spTree>
    <p:extLst>
      <p:ext uri="{BB962C8B-B14F-4D97-AF65-F5344CB8AC3E}">
        <p14:creationId xmlns:p14="http://schemas.microsoft.com/office/powerpoint/2010/main" val="2038458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427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427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42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42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427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427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427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42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Rot="1" noChangeArrowheads="1"/>
          </p:cNvSpPr>
          <p:nvPr>
            <p:ph type="title"/>
          </p:nvPr>
        </p:nvSpPr>
        <p:spPr>
          <a:xfrm>
            <a:off x="575733" y="188913"/>
            <a:ext cx="10972800" cy="1371600"/>
          </a:xfrm>
        </p:spPr>
        <p:txBody>
          <a:bodyPr>
            <a:normAutofit/>
          </a:bodyPr>
          <a:lstStyle/>
          <a:p>
            <a:pPr eaLnBrk="1" hangingPunct="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为什么要绘图</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a:t>
            </a:r>
          </a:p>
        </p:txBody>
      </p:sp>
      <p:sp>
        <p:nvSpPr>
          <p:cNvPr id="743427" name="Rectangle 3"/>
          <p:cNvSpPr>
            <a:spLocks noGrp="1" noChangeArrowheads="1"/>
          </p:cNvSpPr>
          <p:nvPr>
            <p:ph type="body" idx="1"/>
          </p:nvPr>
        </p:nvSpPr>
        <p:spPr>
          <a:xfrm>
            <a:off x="719667" y="1592263"/>
            <a:ext cx="10847917" cy="5148262"/>
          </a:xfrm>
        </p:spPr>
        <p:txBody>
          <a:bodyPr/>
          <a:lstStyle/>
          <a:p>
            <a:pPr eaLnBrk="1" hangingPunct="1">
              <a:defRPr/>
            </a:pPr>
            <a:endParaRPr lang="zh-CN" altLang="en-US" sz="2800" b="1" dirty="0" smtClean="0"/>
          </a:p>
          <a:p>
            <a:pPr lvl="3" eaLnBrk="1" hangingPunct="1">
              <a:spcBef>
                <a:spcPct val="50000"/>
              </a:spcBef>
              <a:defRPr/>
            </a:pPr>
            <a:endParaRPr lang="zh-CN" altLang="en-US" b="1" dirty="0" smtClean="0"/>
          </a:p>
          <a:p>
            <a:pPr lvl="3" eaLnBrk="1" hangingPunct="1">
              <a:spcBef>
                <a:spcPct val="50000"/>
              </a:spcBef>
              <a:defRPr/>
            </a:pPr>
            <a:endParaRPr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1881188"/>
            <a:ext cx="84074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16095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3427">
                                            <p:bg/>
                                          </p:spTgt>
                                        </p:tgtEl>
                                        <p:attrNameLst>
                                          <p:attrName>style.visibility</p:attrName>
                                        </p:attrNameLst>
                                      </p:cBhvr>
                                      <p:to>
                                        <p:strVal val="visible"/>
                                      </p:to>
                                    </p:set>
                                    <p:animEffect transition="in" filter="fade">
                                      <p:cBhvr>
                                        <p:cTn id="7" dur="500"/>
                                        <p:tgtEl>
                                          <p:spTgt spid="74342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7"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7" name="Rectangle 3"/>
          <p:cNvSpPr>
            <a:spLocks noGrp="1" noChangeArrowheads="1"/>
          </p:cNvSpPr>
          <p:nvPr>
            <p:ph type="body" idx="1"/>
          </p:nvPr>
        </p:nvSpPr>
        <p:spPr/>
        <p:txBody>
          <a:bodyPr/>
          <a:lstStyle/>
          <a:p>
            <a:pPr eaLnBrk="1" hangingPunct="1">
              <a:defRPr/>
            </a:pPr>
            <a:endParaRPr kumimoji="1" lang="en-US" altLang="zh-CN" b="1" dirty="0" smtClean="0">
              <a:solidFill>
                <a:schemeClr val="tx2"/>
              </a:solidFill>
            </a:endParaRPr>
          </a:p>
        </p:txBody>
      </p:sp>
      <p:grpSp>
        <p:nvGrpSpPr>
          <p:cNvPr id="10" name="Group 16"/>
          <p:cNvGrpSpPr>
            <a:grpSpLocks/>
          </p:cNvGrpSpPr>
          <p:nvPr/>
        </p:nvGrpSpPr>
        <p:grpSpPr bwMode="auto">
          <a:xfrm>
            <a:off x="4079776" y="598463"/>
            <a:ext cx="6999816" cy="5943600"/>
            <a:chOff x="1565" y="255"/>
            <a:chExt cx="3307" cy="3744"/>
          </a:xfrm>
        </p:grpSpPr>
        <p:pic>
          <p:nvPicPr>
            <p:cNvPr id="14346" name="Picture 8" descr="大卫-米开朗基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 y="255"/>
              <a:ext cx="2400" cy="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Text Box 9"/>
            <p:cNvSpPr txBox="1">
              <a:spLocks noChangeArrowheads="1"/>
            </p:cNvSpPr>
            <p:nvPr/>
          </p:nvSpPr>
          <p:spPr bwMode="auto">
            <a:xfrm>
              <a:off x="1565" y="3793"/>
              <a:ext cx="176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spcBef>
                  <a:spcPct val="50000"/>
                </a:spcBef>
              </a:pPr>
              <a:endParaRPr lang="zh-CN" altLang="en-US" sz="1400">
                <a:latin typeface="Arial" pitchFamily="34" charset="0"/>
              </a:endParaRPr>
            </a:p>
          </p:txBody>
        </p:sp>
      </p:grpSp>
      <p:grpSp>
        <p:nvGrpSpPr>
          <p:cNvPr id="13" name="Group 14"/>
          <p:cNvGrpSpPr>
            <a:grpSpLocks/>
          </p:cNvGrpSpPr>
          <p:nvPr/>
        </p:nvGrpSpPr>
        <p:grpSpPr bwMode="auto">
          <a:xfrm>
            <a:off x="1069689" y="940593"/>
            <a:ext cx="4377267" cy="4976813"/>
            <a:chOff x="1066" y="1071"/>
            <a:chExt cx="2068" cy="3135"/>
          </a:xfrm>
        </p:grpSpPr>
        <p:pic>
          <p:nvPicPr>
            <p:cNvPr id="14344" name="Picture 12" descr="折纸艺术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1071"/>
              <a:ext cx="2068"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Text Box 13"/>
            <p:cNvSpPr txBox="1">
              <a:spLocks noChangeArrowheads="1"/>
            </p:cNvSpPr>
            <p:nvPr/>
          </p:nvSpPr>
          <p:spPr bwMode="auto">
            <a:xfrm>
              <a:off x="1247" y="3884"/>
              <a:ext cx="11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spcBef>
                  <a:spcPct val="50000"/>
                </a:spcBef>
              </a:pPr>
              <a:r>
                <a:rPr lang="zh-CN" altLang="en-US" sz="1400">
                  <a:latin typeface="Arial" pitchFamily="34" charset="0"/>
                </a:rPr>
                <a:t>折纸艺术</a:t>
              </a: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376" y="667271"/>
            <a:ext cx="11350433" cy="5852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71525" y="16568"/>
            <a:ext cx="95080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dirty="0"/>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0782" y="-1"/>
            <a:ext cx="6069027" cy="6858000"/>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376" y="6926"/>
            <a:ext cx="4569143" cy="6858000"/>
          </a:xfrm>
          <a:prstGeom prst="rect">
            <a:avLst/>
          </a:prstGeom>
        </p:spPr>
      </p:pic>
    </p:spTree>
    <p:extLst>
      <p:ext uri="{BB962C8B-B14F-4D97-AF65-F5344CB8AC3E}">
        <p14:creationId xmlns:p14="http://schemas.microsoft.com/office/powerpoint/2010/main" val="1168034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 presetClass="exit" presetSubtype="0" fill="hold"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smtClean="0">
                <a:solidFill>
                  <a:schemeClr val="accent6">
                    <a:lumMod val="50000"/>
                  </a:schemeClr>
                </a:solidFill>
              </a:rPr>
              <a:t>人类早已进入看图的时代</a:t>
            </a:r>
            <a:endParaRPr lang="zh-CN" altLang="en-US" b="1" dirty="0">
              <a:solidFill>
                <a:schemeClr val="accent6">
                  <a:lumMod val="50000"/>
                </a:schemeClr>
              </a:solidFill>
            </a:endParaRPr>
          </a:p>
        </p:txBody>
      </p:sp>
      <p:grpSp>
        <p:nvGrpSpPr>
          <p:cNvPr id="11" name="组合 10"/>
          <p:cNvGrpSpPr/>
          <p:nvPr/>
        </p:nvGrpSpPr>
        <p:grpSpPr>
          <a:xfrm>
            <a:off x="2210121" y="1484784"/>
            <a:ext cx="7112667" cy="2305127"/>
            <a:chOff x="2210121" y="1484784"/>
            <a:chExt cx="7112667" cy="2305127"/>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752" y="1844825"/>
              <a:ext cx="3816424" cy="1945086"/>
            </a:xfrm>
            <a:prstGeom prst="rect">
              <a:avLst/>
            </a:prstGeom>
          </p:spPr>
        </p:pic>
        <p:sp>
          <p:nvSpPr>
            <p:cNvPr id="7" name="椭圆 6"/>
            <p:cNvSpPr/>
            <p:nvPr/>
          </p:nvSpPr>
          <p:spPr>
            <a:xfrm>
              <a:off x="2210121" y="1484784"/>
              <a:ext cx="2088232" cy="720080"/>
            </a:xfrm>
            <a:prstGeom prst="ellipse">
              <a:avLst/>
            </a:prstGeom>
            <a:solidFill>
              <a:srgbClr val="FFFFFF"/>
            </a:solid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10" name="TextBox 9"/>
            <p:cNvSpPr txBox="1"/>
            <p:nvPr/>
          </p:nvSpPr>
          <p:spPr>
            <a:xfrm>
              <a:off x="2424018" y="1662150"/>
              <a:ext cx="17281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6">
                      <a:lumMod val="50000"/>
                    </a:schemeClr>
                  </a:solidFill>
                  <a:effectLst/>
                  <a:uFillTx/>
                  <a:latin typeface="Lato Light"/>
                  <a:ea typeface="Lato Light"/>
                  <a:cs typeface="Lato Light"/>
                  <a:sym typeface="Lato Light"/>
                </a:rPr>
                <a:t>这本书超好看</a:t>
              </a:r>
              <a:endParaRPr kumimoji="0" lang="zh-CN" altLang="en-US" sz="1800" b="1" i="0" u="none" strike="noStrike" cap="none" spc="0" normalizeH="0" baseline="0" dirty="0">
                <a:ln>
                  <a:noFill/>
                </a:ln>
                <a:solidFill>
                  <a:schemeClr val="accent6">
                    <a:lumMod val="50000"/>
                  </a:schemeClr>
                </a:solidFill>
                <a:effectLst/>
                <a:uFillTx/>
                <a:latin typeface="Lato Light"/>
                <a:ea typeface="Lato Light"/>
                <a:cs typeface="Lato Light"/>
                <a:sym typeface="Lato Light"/>
              </a:endParaRPr>
            </a:p>
          </p:txBody>
        </p:sp>
        <p:sp>
          <p:nvSpPr>
            <p:cNvPr id="15" name="椭圆 14"/>
            <p:cNvSpPr/>
            <p:nvPr/>
          </p:nvSpPr>
          <p:spPr>
            <a:xfrm>
              <a:off x="7380699" y="1484784"/>
              <a:ext cx="1584176" cy="720080"/>
            </a:xfrm>
            <a:prstGeom prst="ellipse">
              <a:avLst/>
            </a:prstGeom>
            <a:solidFill>
              <a:srgbClr val="FFFFFF"/>
            </a:solid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16" name="TextBox 15"/>
            <p:cNvSpPr txBox="1"/>
            <p:nvPr/>
          </p:nvSpPr>
          <p:spPr>
            <a:xfrm>
              <a:off x="7594596" y="1660159"/>
              <a:ext cx="17281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6">
                      <a:lumMod val="50000"/>
                    </a:schemeClr>
                  </a:solidFill>
                  <a:effectLst/>
                  <a:uFillTx/>
                  <a:latin typeface="Lato Light"/>
                  <a:ea typeface="Lato Light"/>
                  <a:cs typeface="Lato Light"/>
                  <a:sym typeface="Lato Light"/>
                </a:rPr>
                <a:t>有插图吗？</a:t>
              </a:r>
              <a:endParaRPr kumimoji="0" lang="zh-CN" altLang="en-US" sz="1800" b="1" i="0" u="none" strike="noStrike" cap="none" spc="0" normalizeH="0" baseline="0" dirty="0">
                <a:ln>
                  <a:noFill/>
                </a:ln>
                <a:solidFill>
                  <a:schemeClr val="accent6">
                    <a:lumMod val="50000"/>
                  </a:schemeClr>
                </a:solidFill>
                <a:effectLst/>
                <a:uFillTx/>
                <a:latin typeface="Lato Light"/>
                <a:ea typeface="Lato Light"/>
                <a:cs typeface="Lato Light"/>
                <a:sym typeface="Lato Light"/>
              </a:endParaRPr>
            </a:p>
          </p:txBody>
        </p:sp>
      </p:grpSp>
      <p:grpSp>
        <p:nvGrpSpPr>
          <p:cNvPr id="12" name="组合 11"/>
          <p:cNvGrpSpPr/>
          <p:nvPr/>
        </p:nvGrpSpPr>
        <p:grpSpPr>
          <a:xfrm>
            <a:off x="2794404" y="4223076"/>
            <a:ext cx="6613964" cy="2305127"/>
            <a:chOff x="2855640" y="4223076"/>
            <a:chExt cx="6613964" cy="2305127"/>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4659" y="4583117"/>
              <a:ext cx="3816424" cy="1945086"/>
            </a:xfrm>
            <a:prstGeom prst="rect">
              <a:avLst/>
            </a:prstGeom>
          </p:spPr>
        </p:pic>
        <p:sp>
          <p:nvSpPr>
            <p:cNvPr id="18" name="椭圆 17"/>
            <p:cNvSpPr/>
            <p:nvPr/>
          </p:nvSpPr>
          <p:spPr>
            <a:xfrm>
              <a:off x="2855640" y="4425447"/>
              <a:ext cx="1237136" cy="540000"/>
            </a:xfrm>
            <a:prstGeom prst="ellipse">
              <a:avLst/>
            </a:prstGeom>
            <a:solidFill>
              <a:srgbClr val="FFFFFF"/>
            </a:solid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19" name="TextBox 18"/>
            <p:cNvSpPr txBox="1"/>
            <p:nvPr/>
          </p:nvSpPr>
          <p:spPr>
            <a:xfrm>
              <a:off x="3143672" y="4479609"/>
              <a:ext cx="6538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6">
                      <a:lumMod val="50000"/>
                    </a:schemeClr>
                  </a:solidFill>
                  <a:effectLst/>
                  <a:uFillTx/>
                  <a:latin typeface="Lato Light"/>
                  <a:ea typeface="Lato Light"/>
                  <a:cs typeface="Lato Light"/>
                  <a:sym typeface="Lato Light"/>
                </a:rPr>
                <a:t>没图</a:t>
              </a:r>
              <a:endParaRPr kumimoji="0" lang="zh-CN" altLang="en-US" sz="1800" b="1" i="0" u="none" strike="noStrike" cap="none" spc="0" normalizeH="0" baseline="0" dirty="0">
                <a:ln>
                  <a:noFill/>
                </a:ln>
                <a:solidFill>
                  <a:schemeClr val="accent6">
                    <a:lumMod val="50000"/>
                  </a:schemeClr>
                </a:solidFill>
                <a:effectLst/>
                <a:uFillTx/>
                <a:latin typeface="Lato Light"/>
                <a:ea typeface="Lato Light"/>
                <a:cs typeface="Lato Light"/>
                <a:sym typeface="Lato Light"/>
              </a:endParaRPr>
            </a:p>
          </p:txBody>
        </p:sp>
        <p:sp>
          <p:nvSpPr>
            <p:cNvPr id="20" name="椭圆 19"/>
            <p:cNvSpPr/>
            <p:nvPr/>
          </p:nvSpPr>
          <p:spPr>
            <a:xfrm>
              <a:off x="7381604" y="4223076"/>
              <a:ext cx="2088000" cy="864000"/>
            </a:xfrm>
            <a:prstGeom prst="ellipse">
              <a:avLst/>
            </a:prstGeom>
            <a:solidFill>
              <a:srgbClr val="FFFFFF"/>
            </a:solidFill>
            <a:ln w="28575" cap="flat">
              <a:solidFill>
                <a:srgbClr val="0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21" name="TextBox 20"/>
            <p:cNvSpPr txBox="1"/>
            <p:nvPr/>
          </p:nvSpPr>
          <p:spPr>
            <a:xfrm>
              <a:off x="7536160" y="4335674"/>
              <a:ext cx="172819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6">
                      <a:lumMod val="50000"/>
                    </a:schemeClr>
                  </a:solidFill>
                  <a:effectLst/>
                  <a:uFillTx/>
                  <a:latin typeface="Lato Light"/>
                  <a:ea typeface="Lato Light"/>
                  <a:cs typeface="Lato Light"/>
                  <a:sym typeface="Lato Light"/>
                </a:rPr>
                <a:t>那等拍成电视剧再看吧</a:t>
              </a:r>
              <a:endParaRPr kumimoji="0" lang="zh-CN" altLang="en-US" sz="1800" b="1" i="0" u="none" strike="noStrike" cap="none" spc="0" normalizeH="0" baseline="0" dirty="0">
                <a:ln>
                  <a:noFill/>
                </a:ln>
                <a:solidFill>
                  <a:schemeClr val="accent6">
                    <a:lumMod val="50000"/>
                  </a:schemeClr>
                </a:solidFill>
                <a:effectLst/>
                <a:uFillTx/>
                <a:latin typeface="Lato Light"/>
                <a:ea typeface="Lato Light"/>
                <a:cs typeface="Lato Light"/>
                <a:sym typeface="Lato Light"/>
              </a:endParaRPr>
            </a:p>
          </p:txBody>
        </p:sp>
      </p:grpSp>
    </p:spTree>
    <p:extLst>
      <p:ext uri="{BB962C8B-B14F-4D97-AF65-F5344CB8AC3E}">
        <p14:creationId xmlns:p14="http://schemas.microsoft.com/office/powerpoint/2010/main" val="414376251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1.</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为什么要绘图</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2" name="Rectangle 3"/>
          <p:cNvSpPr>
            <a:spLocks noGrp="1" noChangeArrowheads="1"/>
          </p:cNvSpPr>
          <p:nvPr>
            <p:ph type="body" idx="1"/>
          </p:nvPr>
        </p:nvSpPr>
        <p:spPr>
          <a:xfrm>
            <a:off x="719667" y="1592263"/>
            <a:ext cx="10847917" cy="5148262"/>
          </a:xfrm>
        </p:spPr>
        <p:txBody>
          <a:bodyPr/>
          <a:lstStyle/>
          <a:p>
            <a:pPr eaLnBrk="1" hangingPunct="1">
              <a:defRPr/>
            </a:pP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人类表达的方式</a:t>
            </a:r>
            <a:endPar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endParaRPr>
          </a:p>
          <a:p>
            <a:pPr eaLnBrk="1" hangingPunct="1">
              <a:defRPr/>
            </a:pPr>
            <a:r>
              <a:rPr lang="zh-CN" altLang="en-US" sz="2800" b="1" dirty="0" smtClean="0">
                <a:solidFill>
                  <a:schemeClr val="accent6">
                    <a:lumMod val="50000"/>
                  </a:schemeClr>
                </a:solidFill>
              </a:rPr>
              <a:t>（</a:t>
            </a:r>
            <a:r>
              <a:rPr lang="en-US" altLang="zh-CN" sz="2800" b="1" dirty="0" smtClean="0">
                <a:solidFill>
                  <a:schemeClr val="accent6">
                    <a:lumMod val="50000"/>
                  </a:schemeClr>
                </a:solidFill>
              </a:rPr>
              <a:t>1</a:t>
            </a:r>
            <a:r>
              <a:rPr lang="zh-CN" altLang="en-US" sz="2800" b="1" dirty="0" smtClean="0">
                <a:solidFill>
                  <a:schemeClr val="accent6">
                    <a:lumMod val="50000"/>
                  </a:schemeClr>
                </a:solidFill>
              </a:rPr>
              <a:t>）</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数学公式</a:t>
            </a:r>
            <a:r>
              <a:rPr lang="zh-CN" altLang="en-US" sz="2800" b="1" dirty="0" smtClean="0">
                <a:solidFill>
                  <a:schemeClr val="accent6">
                    <a:lumMod val="50000"/>
                  </a:schemeClr>
                </a:solidFill>
              </a:rPr>
              <a:t>：</a:t>
            </a:r>
            <a:endParaRPr lang="en-US" altLang="zh-CN" sz="2800" b="1" dirty="0" smtClean="0">
              <a:solidFill>
                <a:schemeClr val="accent6">
                  <a:lumMod val="50000"/>
                </a:schemeClr>
              </a:solidFill>
            </a:endParaRPr>
          </a:p>
          <a:p>
            <a:pPr eaLnBrk="1" hangingPunct="1">
              <a:defRPr/>
            </a:pPr>
            <a:endParaRPr lang="zh-CN" altLang="en-US" sz="2800" b="1" dirty="0" smtClean="0"/>
          </a:p>
          <a:p>
            <a:pPr lvl="3" eaLnBrk="1" hangingPunct="1">
              <a:spcBef>
                <a:spcPct val="50000"/>
              </a:spcBef>
              <a:defRPr/>
            </a:pPr>
            <a:endParaRPr lang="en-US" altLang="zh-CN" b="1" dirty="0" smtClean="0"/>
          </a:p>
          <a:p>
            <a:pPr lvl="3" indent="0">
              <a:defRPr/>
            </a:pPr>
            <a:r>
              <a:rPr lang="zh-CN" altLang="en-US" sz="2800" b="1" dirty="0">
                <a:solidFill>
                  <a:schemeClr val="accent6">
                    <a:lumMod val="50000"/>
                  </a:schemeClr>
                </a:solidFill>
              </a:rPr>
              <a:t>（</a:t>
            </a:r>
            <a:r>
              <a:rPr lang="en-US" altLang="zh-CN" sz="2800" b="1" dirty="0">
                <a:solidFill>
                  <a:schemeClr val="accent6">
                    <a:lumMod val="50000"/>
                  </a:schemeClr>
                </a:solidFill>
              </a:rPr>
              <a:t>2</a:t>
            </a:r>
            <a:r>
              <a:rPr lang="zh-CN" altLang="en-US" sz="2800" b="1" dirty="0" smtClean="0">
                <a:solidFill>
                  <a:schemeClr val="accent6">
                    <a:lumMod val="50000"/>
                  </a:schemeClr>
                </a:solidFill>
              </a:rPr>
              <a:t>）</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语言文字</a:t>
            </a:r>
            <a:r>
              <a:rPr lang="zh-CN" altLang="en-US" sz="2800" b="1" dirty="0" smtClean="0">
                <a:solidFill>
                  <a:schemeClr val="accent6">
                    <a:lumMod val="50000"/>
                  </a:schemeClr>
                </a:solidFill>
              </a:rPr>
              <a:t>：</a:t>
            </a:r>
            <a:endParaRPr lang="en-US" altLang="zh-CN" sz="2800" b="1" dirty="0" smtClean="0">
              <a:solidFill>
                <a:schemeClr val="accent6">
                  <a:lumMod val="50000"/>
                </a:schemeClr>
              </a:solidFill>
            </a:endParaRPr>
          </a:p>
          <a:p>
            <a:pPr lvl="3" indent="0">
              <a:defRPr/>
            </a:pPr>
            <a:r>
              <a:rPr lang="en-US" altLang="zh-CN" sz="2800" b="1" dirty="0" smtClean="0">
                <a:solidFill>
                  <a:schemeClr val="accent6">
                    <a:lumMod val="50000"/>
                  </a:schemeClr>
                </a:solidFill>
              </a:rPr>
              <a:t>     </a:t>
            </a:r>
            <a:r>
              <a:rPr lang="zh-CN" altLang="en-US" sz="2000" b="1" dirty="0" smtClean="0">
                <a:solidFill>
                  <a:schemeClr val="accent6">
                    <a:lumMod val="50000"/>
                  </a:schemeClr>
                </a:solidFill>
              </a:rPr>
              <a:t>包括程序语言</a:t>
            </a:r>
            <a:endParaRPr lang="en-US" altLang="zh-CN" sz="2000" b="1" dirty="0">
              <a:solidFill>
                <a:schemeClr val="accent6">
                  <a:lumMod val="50000"/>
                </a:schemeClr>
              </a:solidFill>
            </a:endParaRPr>
          </a:p>
          <a:p>
            <a:pPr lvl="3" indent="0">
              <a:defRPr/>
            </a:pPr>
            <a:endParaRPr lang="en-US" altLang="zh-CN" sz="2800" b="1" dirty="0" smtClean="0">
              <a:solidFill>
                <a:schemeClr val="accent6">
                  <a:lumMod val="50000"/>
                </a:schemeClr>
              </a:solidFill>
            </a:endParaRPr>
          </a:p>
          <a:p>
            <a:pPr lvl="3" indent="0">
              <a:defRPr/>
            </a:pPr>
            <a:r>
              <a:rPr lang="zh-CN" altLang="en-US" sz="2800" b="1" dirty="0" smtClean="0">
                <a:solidFill>
                  <a:schemeClr val="accent6">
                    <a:lumMod val="50000"/>
                  </a:schemeClr>
                </a:solidFill>
              </a:rPr>
              <a:t>（</a:t>
            </a:r>
            <a:r>
              <a:rPr lang="en-US" altLang="zh-CN" sz="2800" b="1" dirty="0" smtClean="0">
                <a:solidFill>
                  <a:schemeClr val="accent6">
                    <a:lumMod val="50000"/>
                  </a:schemeClr>
                </a:solidFill>
              </a:rPr>
              <a:t>3</a:t>
            </a:r>
            <a:r>
              <a:rPr lang="zh-CN" altLang="en-US" sz="2800" b="1" dirty="0" smtClean="0">
                <a:solidFill>
                  <a:schemeClr val="accent6">
                    <a:lumMod val="50000"/>
                  </a:schemeClr>
                </a:solidFill>
              </a:rPr>
              <a:t>）</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图形动画</a:t>
            </a:r>
            <a:r>
              <a:rPr lang="zh-CN" altLang="en-US" sz="2800" b="1" dirty="0" smtClean="0">
                <a:solidFill>
                  <a:schemeClr val="accent6">
                    <a:lumMod val="50000"/>
                  </a:schemeClr>
                </a:solidFill>
              </a:rPr>
              <a:t>：</a:t>
            </a:r>
            <a:endParaRPr lang="en-US" altLang="zh-CN" sz="2800" b="1" dirty="0" smtClean="0">
              <a:solidFill>
                <a:schemeClr val="accent6">
                  <a:lumMod val="50000"/>
                </a:schemeClr>
              </a:solidFill>
            </a:endParaRPr>
          </a:p>
          <a:p>
            <a:pPr lvl="3" indent="0">
              <a:defRPr/>
            </a:pPr>
            <a:endParaRPr lang="en-US" altLang="zh-CN" sz="2800" b="1" dirty="0">
              <a:solidFill>
                <a:schemeClr val="accent6">
                  <a:lumMod val="50000"/>
                </a:schemeClr>
              </a:solidFill>
            </a:endParaRPr>
          </a:p>
          <a:p>
            <a:pPr lvl="3" eaLnBrk="1" hangingPunct="1">
              <a:spcBef>
                <a:spcPct val="50000"/>
              </a:spcBef>
              <a:defRPr/>
            </a:pPr>
            <a:endParaRPr lang="en-US" altLang="zh-CN" b="1" dirty="0"/>
          </a:p>
          <a:p>
            <a:pPr lvl="3" eaLnBrk="1" hangingPunct="1">
              <a:spcBef>
                <a:spcPct val="50000"/>
              </a:spcBef>
              <a:defRPr/>
            </a:pPr>
            <a:endParaRPr lang="zh-CN" altLang="en-US" b="1" dirty="0" smtClean="0"/>
          </a:p>
          <a:p>
            <a:pPr lvl="3" eaLnBrk="1" hangingPunct="1">
              <a:spcBef>
                <a:spcPct val="50000"/>
              </a:spcBef>
              <a:defRPr/>
            </a:pPr>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801658622"/>
              </p:ext>
            </p:extLst>
          </p:nvPr>
        </p:nvGraphicFramePr>
        <p:xfrm>
          <a:off x="1477782" y="2708920"/>
          <a:ext cx="7543897" cy="936104"/>
        </p:xfrm>
        <a:graphic>
          <a:graphicData uri="http://schemas.openxmlformats.org/presentationml/2006/ole">
            <mc:AlternateContent xmlns:mc="http://schemas.openxmlformats.org/markup-compatibility/2006">
              <mc:Choice xmlns:v="urn:schemas-microsoft-com:vml" Requires="v">
                <p:oleObj spid="_x0000_s1092" name="Equation" r:id="rId4" imgW="3479760" imgH="431640" progId="Equation.DSMT4">
                  <p:embed/>
                </p:oleObj>
              </mc:Choice>
              <mc:Fallback>
                <p:oleObj name="Equation" r:id="rId4" imgW="3479760" imgH="431640" progId="Equation.DSMT4">
                  <p:embed/>
                  <p:pic>
                    <p:nvPicPr>
                      <p:cNvPr id="0" name=""/>
                      <p:cNvPicPr/>
                      <p:nvPr/>
                    </p:nvPicPr>
                    <p:blipFill>
                      <a:blip r:embed="rId5"/>
                      <a:stretch>
                        <a:fillRect/>
                      </a:stretch>
                    </p:blipFill>
                    <p:spPr>
                      <a:xfrm>
                        <a:off x="1477782" y="2708920"/>
                        <a:ext cx="7543897" cy="936104"/>
                      </a:xfrm>
                      <a:prstGeom prst="rect">
                        <a:avLst/>
                      </a:prstGeom>
                    </p:spPr>
                  </p:pic>
                </p:oleObj>
              </mc:Fallback>
            </mc:AlternateContent>
          </a:graphicData>
        </a:graphic>
      </p:graphicFrame>
      <p:grpSp>
        <p:nvGrpSpPr>
          <p:cNvPr id="9" name="组合 8"/>
          <p:cNvGrpSpPr/>
          <p:nvPr/>
        </p:nvGrpSpPr>
        <p:grpSpPr>
          <a:xfrm>
            <a:off x="4833851" y="4199564"/>
            <a:ext cx="2608240" cy="2545936"/>
            <a:chOff x="1685079" y="4077072"/>
            <a:chExt cx="2608240" cy="2545936"/>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3592" y="4149080"/>
              <a:ext cx="971246" cy="2473928"/>
            </a:xfrm>
            <a:prstGeom prst="rect">
              <a:avLst/>
            </a:prstGeom>
          </p:spPr>
        </p:pic>
        <p:sp>
          <p:nvSpPr>
            <p:cNvPr id="8" name="云形标注 7"/>
            <p:cNvSpPr/>
            <p:nvPr/>
          </p:nvSpPr>
          <p:spPr>
            <a:xfrm>
              <a:off x="3394838" y="4427667"/>
              <a:ext cx="324898" cy="216024"/>
            </a:xfrm>
            <a:prstGeom prst="cloudCallout">
              <a:avLst/>
            </a:prstGeom>
            <a:solidFill>
              <a:schemeClr val="tx2">
                <a:lumMod val="20000"/>
                <a:lumOff val="80000"/>
              </a:schemeClr>
            </a:solid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23" name="云形标注 22"/>
            <p:cNvSpPr/>
            <p:nvPr/>
          </p:nvSpPr>
          <p:spPr>
            <a:xfrm>
              <a:off x="3578198" y="4319655"/>
              <a:ext cx="715121" cy="216024"/>
            </a:xfrm>
            <a:prstGeom prst="cloudCallout">
              <a:avLst/>
            </a:prstGeom>
            <a:solidFill>
              <a:srgbClr val="FFFFFF"/>
            </a:solid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24" name="云形标注 23"/>
            <p:cNvSpPr/>
            <p:nvPr/>
          </p:nvSpPr>
          <p:spPr>
            <a:xfrm>
              <a:off x="3228365" y="4659658"/>
              <a:ext cx="302273" cy="175828"/>
            </a:xfrm>
            <a:prstGeom prst="cloudCallout">
              <a:avLst/>
            </a:prstGeom>
            <a:solidFill>
              <a:srgbClr val="FFFFFF"/>
            </a:solidFill>
            <a:ln w="12700" cap="flat">
              <a:solidFill>
                <a:srgbClr val="0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
          <p:nvSpPr>
            <p:cNvPr id="25" name="云形标注 24"/>
            <p:cNvSpPr/>
            <p:nvPr/>
          </p:nvSpPr>
          <p:spPr>
            <a:xfrm>
              <a:off x="1685079" y="4077072"/>
              <a:ext cx="1224136" cy="485166"/>
            </a:xfrm>
            <a:prstGeom prst="cloudCallout">
              <a:avLst>
                <a:gd name="adj1" fmla="val 12561"/>
                <a:gd name="adj2" fmla="val 71369"/>
              </a:avLst>
            </a:prstGeom>
            <a:solidFill>
              <a:schemeClr val="tx2">
                <a:lumMod val="20000"/>
                <a:lumOff val="80000"/>
              </a:schemeClr>
            </a:solid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grpSp>
      <p:sp>
        <p:nvSpPr>
          <p:cNvPr id="13" name="TextBox 12"/>
          <p:cNvSpPr txBox="1"/>
          <p:nvPr/>
        </p:nvSpPr>
        <p:spPr>
          <a:xfrm>
            <a:off x="3503712" y="3645024"/>
            <a:ext cx="3456384" cy="800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3" indent="0"/>
            <a:r>
              <a:rPr lang="zh-CN" altLang="en-US" sz="2800" b="1" dirty="0">
                <a:solidFill>
                  <a:schemeClr val="accent6">
                    <a:lumMod val="50000"/>
                  </a:schemeClr>
                </a:solidFill>
              </a:rPr>
              <a:t>详细、冗赘、有歧义</a:t>
            </a:r>
            <a:endParaRPr lang="en-US" altLang="zh-CN" sz="2800" b="1" dirty="0">
              <a:solidFill>
                <a:schemeClr val="accent6">
                  <a:lumMod val="50000"/>
                </a:schemeClr>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7F7F7F"/>
              </a:solidFill>
              <a:effectLst/>
              <a:uFillTx/>
              <a:latin typeface="Lato Light"/>
              <a:ea typeface="Lato Light"/>
              <a:cs typeface="Lato Light"/>
              <a:sym typeface="Lato Light"/>
            </a:endParaRPr>
          </a:p>
        </p:txBody>
      </p:sp>
      <p:sp>
        <p:nvSpPr>
          <p:cNvPr id="14" name="TextBox 13"/>
          <p:cNvSpPr txBox="1"/>
          <p:nvPr/>
        </p:nvSpPr>
        <p:spPr>
          <a:xfrm>
            <a:off x="3503711" y="2103211"/>
            <a:ext cx="5268521" cy="800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3" indent="0"/>
            <a:r>
              <a:rPr lang="zh-CN" altLang="en-US" sz="2800" b="1" dirty="0">
                <a:solidFill>
                  <a:schemeClr val="accent6">
                    <a:lumMod val="50000"/>
                  </a:schemeClr>
                </a:solidFill>
              </a:rPr>
              <a:t>简洁、准确、无</a:t>
            </a:r>
            <a:r>
              <a:rPr lang="zh-CN" altLang="en-US" sz="2800" b="1" dirty="0" smtClean="0">
                <a:solidFill>
                  <a:schemeClr val="accent6">
                    <a:lumMod val="50000"/>
                  </a:schemeClr>
                </a:solidFill>
              </a:rPr>
              <a:t>歧义、难理解</a:t>
            </a:r>
            <a:endParaRPr lang="en-US" altLang="zh-CN" sz="2800" b="1" dirty="0">
              <a:solidFill>
                <a:schemeClr val="accent6">
                  <a:lumMod val="50000"/>
                </a:schemeClr>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7F7F7F"/>
              </a:solidFill>
              <a:effectLst/>
              <a:uFillTx/>
              <a:latin typeface="Lato Light"/>
              <a:ea typeface="Lato Light"/>
              <a:cs typeface="Lato Light"/>
              <a:sym typeface="Lato Light"/>
            </a:endParaRPr>
          </a:p>
        </p:txBody>
      </p:sp>
      <p:sp>
        <p:nvSpPr>
          <p:cNvPr id="26" name="TextBox 25"/>
          <p:cNvSpPr txBox="1"/>
          <p:nvPr/>
        </p:nvSpPr>
        <p:spPr>
          <a:xfrm>
            <a:off x="3287688" y="5157192"/>
            <a:ext cx="5388735" cy="800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3" indent="0">
              <a:defRPr/>
            </a:pPr>
            <a:r>
              <a:rPr lang="zh-CN" altLang="en-US" sz="2800" b="1" dirty="0">
                <a:solidFill>
                  <a:schemeClr val="accent6">
                    <a:lumMod val="50000"/>
                  </a:schemeClr>
                </a:solidFill>
              </a:rPr>
              <a:t>直观、具象、无歧义、理解快</a:t>
            </a:r>
            <a:endParaRPr lang="en-US" altLang="zh-CN" sz="2800" b="1" dirty="0">
              <a:solidFill>
                <a:schemeClr val="accent6">
                  <a:lumMod val="50000"/>
                </a:schemeClr>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7F7F7F"/>
              </a:solidFill>
              <a:effectLst/>
              <a:uFillTx/>
              <a:latin typeface="Lato Light"/>
              <a:ea typeface="Lato Light"/>
              <a:cs typeface="Lato Light"/>
              <a:sym typeface="Lato Light"/>
            </a:endParaRPr>
          </a:p>
        </p:txBody>
      </p:sp>
      <p:pic>
        <p:nvPicPr>
          <p:cNvPr id="27" name="图片 26">
            <a:hlinkClick r:id="rId7" action="ppaction://hlinkfil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515" y="1484784"/>
            <a:ext cx="10648911" cy="4727668"/>
          </a:xfrm>
          <a:prstGeom prst="rect">
            <a:avLst/>
          </a:prstGeom>
        </p:spPr>
      </p:pic>
    </p:spTree>
    <p:extLst>
      <p:ext uri="{BB962C8B-B14F-4D97-AF65-F5344CB8AC3E}">
        <p14:creationId xmlns:p14="http://schemas.microsoft.com/office/powerpoint/2010/main" val="1004836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2000" fill="hold"/>
                                        <p:tgtEl>
                                          <p:spTgt spid="9"/>
                                        </p:tgtEl>
                                        <p:attrNameLst>
                                          <p:attrName>ppt_x</p:attrName>
                                        </p:attrNameLst>
                                      </p:cBhvr>
                                      <p:tavLst>
                                        <p:tav tm="0">
                                          <p:val>
                                            <p:strVal val="#ppt_x"/>
                                          </p:val>
                                        </p:tav>
                                        <p:tav tm="100000">
                                          <p:val>
                                            <p:strVal val="#ppt_x"/>
                                          </p:val>
                                        </p:tav>
                                      </p:tavLst>
                                    </p:anim>
                                    <p:anim calcmode="lin" valueType="num">
                                      <p:cBhvr additive="base">
                                        <p:cTn id="37"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
                                            <p:txEl>
                                              <p:pRg st="7" end="7"/>
                                            </p:txEl>
                                          </p:spTgt>
                                        </p:tgtEl>
                                        <p:attrNameLst>
                                          <p:attrName>style.visibility</p:attrName>
                                        </p:attrNameLst>
                                      </p:cBhvr>
                                      <p:to>
                                        <p:strVal val="visible"/>
                                      </p:to>
                                    </p:set>
                                  </p:childTnLst>
                                </p:cTn>
                              </p:par>
                              <p:par>
                                <p:cTn id="46" presetID="2" presetClass="exit" presetSubtype="4" fill="hold" nodeType="withEffect">
                                  <p:stCondLst>
                                    <p:cond delay="0"/>
                                  </p:stCondLst>
                                  <p:childTnLst>
                                    <p:anim calcmode="lin" valueType="num">
                                      <p:cBhvr additive="base">
                                        <p:cTn id="47" dur="1000"/>
                                        <p:tgtEl>
                                          <p:spTgt spid="9"/>
                                        </p:tgtEl>
                                        <p:attrNameLst>
                                          <p:attrName>ppt_x</p:attrName>
                                        </p:attrNameLst>
                                      </p:cBhvr>
                                      <p:tavLst>
                                        <p:tav tm="0">
                                          <p:val>
                                            <p:strVal val="ppt_x"/>
                                          </p:val>
                                        </p:tav>
                                        <p:tav tm="100000">
                                          <p:val>
                                            <p:strVal val="ppt_x"/>
                                          </p:val>
                                        </p:tav>
                                      </p:tavLst>
                                    </p:anim>
                                    <p:anim calcmode="lin" valueType="num">
                                      <p:cBhvr additive="base">
                                        <p:cTn id="48" dur="1000"/>
                                        <p:tgtEl>
                                          <p:spTgt spid="9"/>
                                        </p:tgtEl>
                                        <p:attrNameLst>
                                          <p:attrName>ppt_y</p:attrName>
                                        </p:attrNameLst>
                                      </p:cBhvr>
                                      <p:tavLst>
                                        <p:tav tm="0">
                                          <p:val>
                                            <p:strVal val="ppt_y"/>
                                          </p:val>
                                        </p:tav>
                                        <p:tav tm="100000">
                                          <p:val>
                                            <p:strVal val="1+ppt_h/2"/>
                                          </p:val>
                                        </p:tav>
                                      </p:tavLst>
                                    </p:anim>
                                    <p:set>
                                      <p:cBhvr>
                                        <p:cTn id="49" dur="1" fill="hold">
                                          <p:stCondLst>
                                            <p:cond delay="999"/>
                                          </p:stCondLst>
                                        </p:cTn>
                                        <p:tgtEl>
                                          <p:spTgt spid="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animBg="1"/>
      <p:bldP spid="13" grpId="0"/>
      <p:bldP spid="14"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Rot="1" noChangeArrowheads="1"/>
          </p:cNvSpPr>
          <p:nvPr>
            <p:ph type="title"/>
          </p:nvPr>
        </p:nvSpPr>
        <p:spPr>
          <a:xfrm>
            <a:off x="575733" y="188913"/>
            <a:ext cx="10972800" cy="1371600"/>
          </a:xfrm>
        </p:spPr>
        <p:txBody>
          <a:bodyPr>
            <a:normAutofit/>
          </a:bodyPr>
          <a:lstStyle/>
          <a:p>
            <a:pPr lvl="1" eaLnBrk="1" hangingPunct="1">
              <a:spcBef>
                <a:spcPts val="3000"/>
              </a:spcBef>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1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为什么要绘图？</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743427" name="Rectangle 3"/>
          <p:cNvSpPr>
            <a:spLocks noGrp="1" noChangeArrowheads="1"/>
          </p:cNvSpPr>
          <p:nvPr>
            <p:ph type="body" idx="1"/>
          </p:nvPr>
        </p:nvSpPr>
        <p:spPr>
          <a:xfrm>
            <a:off x="623392" y="1592263"/>
            <a:ext cx="10847917" cy="5148262"/>
          </a:xfrm>
        </p:spPr>
        <p:txBody>
          <a:bodyPr/>
          <a:lstStyle/>
          <a:p>
            <a:pPr eaLnBrk="1" hangingPunct="1">
              <a:lnSpc>
                <a:spcPct val="200000"/>
              </a:lnSpc>
              <a:defRPr/>
            </a:pPr>
            <a:r>
              <a:rPr lang="en-US" altLang="zh-CN" sz="2800"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zh-CN" sz="2800" dirty="0" smtClean="0">
                <a:solidFill>
                  <a:schemeClr val="accent6">
                    <a:lumMod val="50000"/>
                  </a:schemeClr>
                </a:solidFill>
                <a:latin typeface="微软雅黑" panose="020B0503020204020204" pitchFamily="34" charset="-122"/>
                <a:ea typeface="微软雅黑" panose="020B0503020204020204" pitchFamily="34" charset="-122"/>
              </a:rPr>
              <a:t>图形是</a:t>
            </a:r>
            <a:r>
              <a:rPr lang="zh-CN" altLang="zh-CN" sz="2800" dirty="0">
                <a:solidFill>
                  <a:schemeClr val="accent6">
                    <a:lumMod val="50000"/>
                  </a:schemeClr>
                </a:solidFill>
                <a:latin typeface="微软雅黑" panose="020B0503020204020204" pitchFamily="34" charset="-122"/>
                <a:ea typeface="微软雅黑" panose="020B0503020204020204" pitchFamily="34" charset="-122"/>
              </a:rPr>
              <a:t>人类社会生活中</a:t>
            </a:r>
            <a:r>
              <a:rPr lang="zh-CN" altLang="zh-CN" sz="2800" dirty="0">
                <a:solidFill>
                  <a:srgbClr val="C00000"/>
                </a:solidFill>
                <a:latin typeface="微软雅黑" panose="020B0503020204020204" pitchFamily="34" charset="-122"/>
                <a:ea typeface="微软雅黑" panose="020B0503020204020204" pitchFamily="34" charset="-122"/>
              </a:rPr>
              <a:t>信息传达最高效</a:t>
            </a:r>
            <a:r>
              <a:rPr lang="zh-CN" altLang="zh-CN" sz="2800" dirty="0">
                <a:solidFill>
                  <a:schemeClr val="accent6">
                    <a:lumMod val="50000"/>
                  </a:schemeClr>
                </a:solidFill>
                <a:latin typeface="微软雅黑" panose="020B0503020204020204" pitchFamily="34" charset="-122"/>
                <a:ea typeface="微软雅黑" panose="020B0503020204020204" pitchFamily="34" charset="-122"/>
              </a:rPr>
              <a:t>、</a:t>
            </a:r>
            <a:r>
              <a:rPr lang="zh-CN" altLang="zh-CN" sz="2800" dirty="0">
                <a:solidFill>
                  <a:srgbClr val="0070C0"/>
                </a:solidFill>
                <a:latin typeface="微软雅黑" panose="020B0503020204020204" pitchFamily="34" charset="-122"/>
                <a:ea typeface="微软雅黑" panose="020B0503020204020204" pitchFamily="34" charset="-122"/>
              </a:rPr>
              <a:t>模式理解最准确</a:t>
            </a:r>
            <a:r>
              <a:rPr lang="zh-CN" altLang="zh-CN" sz="2800" dirty="0">
                <a:solidFill>
                  <a:schemeClr val="accent6">
                    <a:lumMod val="50000"/>
                  </a:schemeClr>
                </a:solidFill>
                <a:latin typeface="微软雅黑" panose="020B0503020204020204" pitchFamily="34" charset="-122"/>
                <a:ea typeface="微软雅黑" panose="020B0503020204020204" pitchFamily="34" charset="-122"/>
              </a:rPr>
              <a:t>、</a:t>
            </a:r>
            <a:r>
              <a:rPr lang="zh-CN" altLang="zh-CN" sz="2800" dirty="0">
                <a:solidFill>
                  <a:srgbClr val="19B804"/>
                </a:solidFill>
                <a:latin typeface="微软雅黑" panose="020B0503020204020204" pitchFamily="34" charset="-122"/>
                <a:ea typeface="微软雅黑" panose="020B0503020204020204" pitchFamily="34" charset="-122"/>
              </a:rPr>
              <a:t>设计创造最常用</a:t>
            </a:r>
            <a:r>
              <a:rPr lang="zh-CN" altLang="zh-CN" sz="2800" dirty="0">
                <a:solidFill>
                  <a:schemeClr val="accent6">
                    <a:lumMod val="50000"/>
                  </a:schemeClr>
                </a:solidFill>
                <a:latin typeface="微软雅黑" panose="020B0503020204020204" pitchFamily="34" charset="-122"/>
                <a:ea typeface="微软雅黑" panose="020B0503020204020204" pitchFamily="34" charset="-122"/>
              </a:rPr>
              <a:t>的思维方式和表达方法。</a:t>
            </a:r>
            <a:endPar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endParaRPr>
          </a:p>
          <a:p>
            <a:pPr lvl="3" eaLnBrk="1" hangingPunct="1">
              <a:spcBef>
                <a:spcPct val="50000"/>
              </a:spcBef>
              <a:defRPr/>
            </a:pPr>
            <a:endParaRPr lang="zh-CN" altLang="en-US" b="1" dirty="0" smtClean="0"/>
          </a:p>
          <a:p>
            <a:pPr lvl="3" eaLnBrk="1" hangingPunct="1">
              <a:spcBef>
                <a:spcPct val="50000"/>
              </a:spcBef>
              <a:defRPr/>
            </a:pPr>
            <a:endParaRPr lang="en-US" altLang="zh-CN" dirty="0" smtClean="0"/>
          </a:p>
        </p:txBody>
      </p:sp>
      <p:pic>
        <p:nvPicPr>
          <p:cNvPr id="4" name="Picture 5" descr="spide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0" y="3537079"/>
            <a:ext cx="4889728" cy="342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Uwe Jarling作品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063" y="2609419"/>
            <a:ext cx="3036937" cy="429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899" y="3536559"/>
            <a:ext cx="4524164" cy="339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88" y="3500682"/>
            <a:ext cx="3822147" cy="3459042"/>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4232" y="3505025"/>
            <a:ext cx="4323801" cy="3459041"/>
          </a:xfrm>
          <a:prstGeom prst="rect">
            <a:avLst/>
          </a:prstGeom>
        </p:spPr>
      </p:pic>
      <p:pic>
        <p:nvPicPr>
          <p:cNvPr id="2" name="图片 1"/>
          <p:cNvPicPr>
            <a:picLocks noChangeAspect="1"/>
          </p:cNvPicPr>
          <p:nvPr/>
        </p:nvPicPr>
        <p:blipFill rotWithShape="1">
          <a:blip r:embed="rId8">
            <a:extLst>
              <a:ext uri="{28A0092B-C50C-407E-A947-70E740481C1C}">
                <a14:useLocalDpi xmlns:a14="http://schemas.microsoft.com/office/drawing/2010/main" val="0"/>
              </a:ext>
            </a:extLst>
          </a:blip>
          <a:srcRect b="4769"/>
          <a:stretch/>
        </p:blipFill>
        <p:spPr>
          <a:xfrm>
            <a:off x="3703754" y="3500682"/>
            <a:ext cx="4573973" cy="3459042"/>
          </a:xfrm>
          <a:prstGeom prst="rect">
            <a:avLst/>
          </a:prstGeom>
        </p:spPr>
      </p:pic>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424" y="3486782"/>
            <a:ext cx="6192688" cy="3492676"/>
          </a:xfrm>
          <a:prstGeom prst="rect">
            <a:avLst/>
          </a:prstGeom>
        </p:spPr>
      </p:pic>
      <p:pic>
        <p:nvPicPr>
          <p:cNvPr id="9" name="图片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36160" y="3500682"/>
            <a:ext cx="3700509" cy="3455706"/>
          </a:xfrm>
          <a:prstGeom prst="rect">
            <a:avLst/>
          </a:prstGeom>
        </p:spPr>
      </p:pic>
      <p:pic>
        <p:nvPicPr>
          <p:cNvPr id="13" name="图片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408" y="1187846"/>
            <a:ext cx="10469261" cy="5882100"/>
          </a:xfrm>
          <a:prstGeom prst="rect">
            <a:avLst/>
          </a:prstGeom>
        </p:spPr>
      </p:pic>
      <p:pic>
        <p:nvPicPr>
          <p:cNvPr id="11" name="图片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4735" y="1187845"/>
            <a:ext cx="10471934" cy="5921303"/>
          </a:xfrm>
          <a:prstGeom prst="rect">
            <a:avLst/>
          </a:prstGeom>
        </p:spPr>
      </p:pic>
    </p:spTree>
    <p:extLst>
      <p:ext uri="{BB962C8B-B14F-4D97-AF65-F5344CB8AC3E}">
        <p14:creationId xmlns:p14="http://schemas.microsoft.com/office/powerpoint/2010/main" val="6159232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43427">
                                            <p:bg/>
                                          </p:spTgt>
                                        </p:tgtEl>
                                        <p:attrNameLst>
                                          <p:attrName>style.visibility</p:attrName>
                                        </p:attrNameLst>
                                      </p:cBhvr>
                                      <p:to>
                                        <p:strVal val="visible"/>
                                      </p:to>
                                    </p:set>
                                    <p:animEffect transition="in" filter="wipe(up)">
                                      <p:cBhvr>
                                        <p:cTn id="7" dur="500"/>
                                        <p:tgtEl>
                                          <p:spTgt spid="743427">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 presetClass="exit" presetSubtype="0" fill="hold"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par>
                                <p:cTn id="60" presetID="1" presetClass="exit" presetSubtype="0" fill="hold" nodeType="withEffect">
                                  <p:stCondLst>
                                    <p:cond delay="0"/>
                                  </p:stCondLst>
                                  <p:childTnLst>
                                    <p:set>
                                      <p:cBhvr>
                                        <p:cTn id="61" dur="1" fill="hold">
                                          <p:stCondLst>
                                            <p:cond delay="0"/>
                                          </p:stCondLst>
                                        </p:cTn>
                                        <p:tgtEl>
                                          <p:spTgt spid="8"/>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7"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11424" y="1628800"/>
            <a:ext cx="10515601" cy="4351338"/>
          </a:xfrm>
        </p:spPr>
        <p:txBody>
          <a:bodyPr>
            <a:normAutofit/>
          </a:bodyPr>
          <a:lstStyle/>
          <a:p>
            <a:pPr marL="457200" indent="-457200">
              <a:lnSpc>
                <a:spcPct val="150000"/>
              </a:lnSpc>
              <a:buFont typeface="Arial" panose="020B0604020202020204" pitchFamily="34" charset="0"/>
              <a:buChar char="•"/>
              <a:defRPr/>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计算机成为最高效的绘图</a:t>
            </a: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工具</a:t>
            </a:r>
            <a:endParaRPr lang="en-US" altLang="zh-CN" sz="2800" b="1" dirty="0" smtClean="0">
              <a:solidFill>
                <a:schemeClr val="accent5">
                  <a:lumMod val="50000"/>
                </a:schemeClr>
              </a:solidFill>
              <a:latin typeface="微软雅黑" panose="020B0503020204020204" pitchFamily="34" charset="-122"/>
              <a:ea typeface="微软雅黑" panose="020B0503020204020204" pitchFamily="34" charset="-122"/>
            </a:endParaRPr>
          </a:p>
          <a:p>
            <a:pPr marL="1336675" lvl="1" indent="-342900">
              <a:buFont typeface="Arial" panose="020B0604020202020204" pitchFamily="34" charset="0"/>
              <a:buChar char="•"/>
              <a:defRPr/>
            </a:pPr>
            <a:r>
              <a:rPr kumimoji="1" lang="zh-CN" altLang="en-US" sz="2800" b="1" dirty="0">
                <a:solidFill>
                  <a:schemeClr val="accent6">
                    <a:lumMod val="50000"/>
                  </a:schemeClr>
                </a:solidFill>
              </a:rPr>
              <a:t>计算机图形软硬件的飞速发展使其具有强大的绘图</a:t>
            </a:r>
            <a:r>
              <a:rPr kumimoji="1" lang="zh-CN" altLang="en-US" sz="2800" b="1" dirty="0" smtClean="0">
                <a:solidFill>
                  <a:schemeClr val="accent6">
                    <a:lumMod val="50000"/>
                  </a:schemeClr>
                </a:solidFill>
              </a:rPr>
              <a:t>能力</a:t>
            </a:r>
            <a:endParaRPr kumimoji="1" lang="en-US" altLang="zh-CN" sz="2800" b="1" dirty="0" smtClean="0">
              <a:solidFill>
                <a:schemeClr val="accent6">
                  <a:lumMod val="50000"/>
                </a:schemeClr>
              </a:solidFill>
            </a:endParaRPr>
          </a:p>
          <a:p>
            <a:pPr marL="1336675" lvl="1" indent="-342900">
              <a:buFont typeface="Arial" panose="020B0604020202020204" pitchFamily="34" charset="0"/>
              <a:buChar char="•"/>
              <a:defRPr/>
            </a:pPr>
            <a:r>
              <a:rPr kumimoji="1" lang="zh-CN" altLang="en-US" sz="2800" b="1" dirty="0" smtClean="0">
                <a:solidFill>
                  <a:schemeClr val="accent6">
                    <a:lumMod val="50000"/>
                  </a:schemeClr>
                </a:solidFill>
              </a:rPr>
              <a:t>从上世纪</a:t>
            </a:r>
            <a:r>
              <a:rPr kumimoji="1" lang="en-US" altLang="zh-CN" sz="2800" b="1" dirty="0" smtClean="0">
                <a:solidFill>
                  <a:schemeClr val="accent6">
                    <a:lumMod val="50000"/>
                  </a:schemeClr>
                </a:solidFill>
              </a:rPr>
              <a:t>40</a:t>
            </a:r>
            <a:r>
              <a:rPr kumimoji="1" lang="zh-CN" altLang="en-US" sz="2800" b="1" dirty="0" smtClean="0">
                <a:solidFill>
                  <a:schemeClr val="accent6">
                    <a:lumMod val="50000"/>
                  </a:schemeClr>
                </a:solidFill>
              </a:rPr>
              <a:t>年代开始出现</a:t>
            </a:r>
            <a:endParaRPr kumimoji="1" lang="en-US" altLang="zh-CN" sz="2800" b="1" dirty="0">
              <a:solidFill>
                <a:schemeClr val="accent6">
                  <a:lumMod val="50000"/>
                </a:schemeClr>
              </a:solidFill>
            </a:endParaRPr>
          </a:p>
          <a:p>
            <a:pPr marL="457200" indent="-457200" eaLnBrk="1" hangingPunct="1">
              <a:lnSpc>
                <a:spcPct val="150000"/>
              </a:lnSpc>
              <a:buFont typeface="Arial" panose="020B0604020202020204" pitchFamily="34" charset="0"/>
              <a:buChar char="•"/>
              <a:defRPr/>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计算机</a:t>
            </a: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之所以从难以驾驭的专业设备，变成易懂、易用，普及应用的个人工具，很大原因是因为</a:t>
            </a:r>
            <a:r>
              <a:rPr lang="zh-CN" altLang="en-US" sz="2800" b="1" dirty="0">
                <a:solidFill>
                  <a:srgbClr val="C00000"/>
                </a:solidFill>
                <a:latin typeface="微软雅黑" panose="020B0503020204020204" pitchFamily="34" charset="-122"/>
                <a:ea typeface="微软雅黑" panose="020B0503020204020204" pitchFamily="34" charset="-122"/>
              </a:rPr>
              <a:t>图形化</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1336675" lvl="1" indent="-342900" eaLnBrk="1" hangingPunct="1">
              <a:buFont typeface="Arial" panose="020B0604020202020204" pitchFamily="34" charset="0"/>
              <a:buChar char="•"/>
              <a:defRPr/>
            </a:pPr>
            <a:r>
              <a:rPr kumimoji="1" lang="zh-CN" altLang="en-US" sz="2800" b="1" dirty="0">
                <a:solidFill>
                  <a:schemeClr val="accent6">
                    <a:lumMod val="50000"/>
                  </a:schemeClr>
                </a:solidFill>
              </a:rPr>
              <a:t>图形化的表达增强了计算机的信息输出</a:t>
            </a:r>
            <a:endParaRPr kumimoji="1" lang="en-US" altLang="zh-CN" sz="2800" b="1" dirty="0">
              <a:solidFill>
                <a:schemeClr val="accent6">
                  <a:lumMod val="50000"/>
                </a:schemeClr>
              </a:solidFill>
            </a:endParaRPr>
          </a:p>
          <a:p>
            <a:pPr marL="1336675" lvl="1" indent="-342900" eaLnBrk="1" hangingPunct="1">
              <a:buFont typeface="Arial" panose="020B0604020202020204" pitchFamily="34" charset="0"/>
              <a:buChar char="•"/>
              <a:defRPr/>
            </a:pPr>
            <a:r>
              <a:rPr kumimoji="1" lang="zh-CN" altLang="en-US" sz="2800" b="1" dirty="0">
                <a:solidFill>
                  <a:schemeClr val="accent6">
                    <a:lumMod val="50000"/>
                  </a:schemeClr>
                </a:solidFill>
              </a:rPr>
              <a:t>提高了人的信息接收量级和</a:t>
            </a:r>
            <a:r>
              <a:rPr kumimoji="1" lang="zh-CN" altLang="en-US" sz="2800" b="1" dirty="0" smtClean="0">
                <a:solidFill>
                  <a:schemeClr val="accent6">
                    <a:lumMod val="50000"/>
                  </a:schemeClr>
                </a:solidFill>
              </a:rPr>
              <a:t>效率</a:t>
            </a:r>
            <a:endParaRPr kumimoji="1" lang="en-US" altLang="zh-CN" sz="2800" b="1" dirty="0" smtClean="0">
              <a:solidFill>
                <a:schemeClr val="accent6">
                  <a:lumMod val="50000"/>
                </a:schemeClr>
              </a:solidFill>
            </a:endParaRPr>
          </a:p>
          <a:p>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p:nvPr>
        </p:nvSpPr>
        <p:spPr/>
        <p:txBody>
          <a:bodyPr>
            <a:normAutofit/>
          </a:bodyPr>
          <a:lstStyle/>
          <a:p>
            <a:pPr lvl="1">
              <a:spcBef>
                <a:spcPts val="3000"/>
              </a:spcBef>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2</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为什么要计算机绘图？</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9118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633</TotalTime>
  <Words>1819</Words>
  <Application>Microsoft Office PowerPoint</Application>
  <PresentationFormat>自定义</PresentationFormat>
  <Paragraphs>229</Paragraphs>
  <Slides>33</Slides>
  <Notes>26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33</vt:i4>
      </vt:variant>
    </vt:vector>
  </HeadingPairs>
  <TitlesOfParts>
    <vt:vector size="36" baseType="lpstr">
      <vt:lpstr>Default Theme</vt:lpstr>
      <vt:lpstr>Equation</vt:lpstr>
      <vt:lpstr>BMP 图象</vt:lpstr>
      <vt:lpstr>PowerPoint 演示文稿</vt:lpstr>
      <vt:lpstr>第一章 计算机图形学入门 </vt:lpstr>
      <vt:lpstr>PowerPoint 演示文稿</vt:lpstr>
      <vt:lpstr>1 为什么要绘图？</vt:lpstr>
      <vt:lpstr>PowerPoint 演示文稿</vt:lpstr>
      <vt:lpstr>人类早已进入看图的时代</vt:lpstr>
      <vt:lpstr>1.为什么要绘图</vt:lpstr>
      <vt:lpstr>1 为什么要绘图？</vt:lpstr>
      <vt:lpstr>2. 为什么要计算机绘图？</vt:lpstr>
      <vt:lpstr>PowerPoint 演示文稿</vt:lpstr>
      <vt:lpstr>PowerPoint 演示文稿</vt:lpstr>
      <vt:lpstr>PowerPoint 演示文稿</vt:lpstr>
      <vt:lpstr>计算机图形硬件</vt:lpstr>
      <vt:lpstr>1. 图形输出设备</vt:lpstr>
      <vt:lpstr>1. 图形输出设备</vt:lpstr>
      <vt:lpstr>1. 图形输出设备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图形输入设备</vt:lpstr>
      <vt:lpstr>3. 图形处理设备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99</dc:creator>
  <cp:lastModifiedBy>99</cp:lastModifiedBy>
  <cp:revision>78</cp:revision>
  <dcterms:modified xsi:type="dcterms:W3CDTF">2019-09-12T02:41:53Z</dcterms:modified>
</cp:coreProperties>
</file>